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4"/>
  </p:notesMasterIdLst>
  <p:handoutMasterIdLst>
    <p:handoutMasterId r:id="rId21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94" autoAdjust="0"/>
    <p:restoredTop sz="94622" autoAdjust="0"/>
  </p:normalViewPr>
  <p:slideViewPr>
    <p:cSldViewPr>
      <p:cViewPr varScale="1">
        <p:scale>
          <a:sx n="78" d="100"/>
          <a:sy n="78" d="100"/>
        </p:scale>
        <p:origin x="-1398" y="-78"/>
      </p:cViewPr>
      <p:guideLst>
        <p:guide orient="horz" pos="3072"/>
        <p:guide pos="4096"/>
      </p:guideLst>
    </p:cSldViewPr>
  </p:slideViewPr>
  <p:outlineViewPr>
    <p:cViewPr>
      <p:scale>
        <a:sx n="33" d="100"/>
        <a:sy n="33" d="100"/>
      </p:scale>
      <p:origin x="48"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presProps" Target="pres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A1E947-362A-449B-A24F-D172311DEAEB}" type="datetimeFigureOut">
              <a:rPr lang="pt-BR" smtClean="0"/>
              <a:t>12/7/2022</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F7DEB1-850D-4700-A645-F6922774BC2E}" type="slidenum">
              <a:rPr lang="pt-BR" smtClean="0"/>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1143000" y="685800"/>
            <a:ext cx="4572000" cy="3429000"/>
          </a:xfrm>
          <a:prstGeom prst="rect">
            <a:avLst/>
          </a:prstGeom>
        </p:spPr>
        <p:txBody>
          <a:bodyPr/>
          <a:lstStyle/>
          <a:p>
            <a:endParaRPr/>
          </a:p>
        </p:txBody>
      </p:sp>
      <p:sp>
        <p:nvSpPr>
          <p:cNvPr id="238" name="Shape 2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scm.com/docs/git-checkou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scm.com/docs/git-rebase"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Merkle_tree"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it-scm.com/docs/git-lo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scm.com/docs/git-ad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scm.com/docs/git-commi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Which of these are not supported by google docs?</a:t>
            </a:r>
          </a:p>
          <a:p>
            <a:endParaRPr/>
          </a:p>
          <a:p>
            <a:r>
              <a:t>Purposes, Concepts, Misﬁts, and a Redesign of Git. Santiago Perez De Rosso and Daniel Jackson. OOPSLA 2016.</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like trying to replace an existing API for a new 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r>
              <a:t>na medida que dá o push (para master) pode comprometer o trabalho dos outros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To prepare for working on &lt;branch&gt;, switch to it by updating the index and the files in the working tree, and by pointing HEAD at the branch. </a:t>
            </a:r>
            <a:r>
              <a:rPr b="1">
                <a:solidFill>
                  <a:srgbClr val="FE2B00"/>
                </a:solidFill>
              </a:rPr>
              <a:t>Local modifications to the files in the working tree are kept, so that they can be committed to the &lt;branch&gt;.</a:t>
            </a:r>
          </a:p>
          <a:p>
            <a:endParaRPr/>
          </a:p>
          <a:p>
            <a:r>
              <a:t>git checkout -b|-B &lt;new_branch&gt; [&lt;start point&gt;]</a:t>
            </a:r>
          </a:p>
          <a:p>
            <a:endParaRPr/>
          </a:p>
          <a:p>
            <a:r>
              <a:t>para criar branch e mover HEAD</a:t>
            </a:r>
          </a:p>
          <a:p>
            <a:endParaRPr/>
          </a:p>
          <a:p>
            <a:r>
              <a:rPr u="sng">
                <a:hlinkClick r:id="rId3"/>
              </a:rPr>
              <a:t>https://git-scm.com/docs/git-checkout</a:t>
            </a:r>
          </a:p>
          <a:p>
            <a:endParaRPr/>
          </a:p>
          <a:p>
            <a:r>
              <a:t>HEAD normally refers to a named branch (e.g. master). Meanwhile, each branch refers to a specific commit. Let’s look at a repo with three commits, one of them tagged, and with branch master checked out:</a:t>
            </a:r>
          </a:p>
          <a:p>
            <a:endParaRPr/>
          </a:p>
          <a:p>
            <a:r>
              <a:t>It is important to realize that at this point nothing refers to commit f. Eventually commit f (and by extension commit e) will be deleted by the routine Git garbage collection process, unless we create a reference before that happens. If we have not yet moved away from commit f, any of these will create a reference to it:</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r>
              <a:t>recomendacao pra nomear branches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r>
              <a:t>falta descobrir o papel do base, só para o diff? para saber se deve haver conflito? não para saber quais arquivos devem ser usados… porque isso já se sabe pelos ponteiros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left’s change is a refactoring, so there exists no initial state and variable x such that Base and Left each compute different final values for x.</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r>
              <a:t>https://git-scm.com/docs/git-merge-base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r>
              <a:t>talvez melhor na aula passada mesmo!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fetch só traz commits para o repo local, nao atualiza stage e working. pull da o fetch, e tenta fazer o merge, criando um novo commit e atualizando working area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poderia ser local também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rPr u="sng">
                <a:hlinkClick r:id="rId3"/>
              </a:rPr>
              <a:t>https://git-scm.com/docs/git-rebase</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(in grade feature) git rebase master</a:t>
            </a:r>
          </a:p>
          <a:p>
            <a:r>
              <a:t>git rebase master grade-feature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para mover o ponteiro do branch: git branch -f &lt;branchname&gt; &lt;start-point&gt;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prstGeom prst="rect">
            <a:avLst/>
          </a:prstGeom>
        </p:spPr>
        <p:txBody>
          <a:bodyPr/>
          <a:lstStyle/>
          <a:p>
            <a:endParaRPr/>
          </a:p>
        </p:txBody>
      </p:sp>
      <p:sp>
        <p:nvSpPr>
          <p:cNvPr id="627" name="Shape 627"/>
          <p:cNvSpPr>
            <a:spLocks noGrp="1"/>
          </p:cNvSpPr>
          <p:nvPr>
            <p:ph type="body" sz="quarter" idx="1"/>
          </p:nvPr>
        </p:nvSpPr>
        <p:spPr>
          <a:prstGeom prst="rect">
            <a:avLst/>
          </a:prstGeom>
        </p:spPr>
        <p:txBody>
          <a:bodyPr/>
          <a:lstStyle/>
          <a:p>
            <a:r>
              <a:t>(in grade feature) git rebase master</a:t>
            </a:r>
          </a:p>
          <a:p>
            <a:r>
              <a:t>git rebase master grade-feature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a:spLocks noGrp="1" noRot="1" noChangeAspect="1"/>
          </p:cNvSpPr>
          <p:nvPr>
            <p:ph type="sldImg"/>
          </p:nvPr>
        </p:nvSpPr>
        <p:spPr>
          <a:prstGeom prst="rect">
            <a:avLst/>
          </a:prstGeom>
        </p:spPr>
        <p:txBody>
          <a:bodyPr/>
          <a:lstStyle/>
          <a:p>
            <a:endParaRPr/>
          </a:p>
        </p:txBody>
      </p:sp>
      <p:sp>
        <p:nvSpPr>
          <p:cNvPr id="635" name="Shape 635"/>
          <p:cNvSpPr>
            <a:spLocks noGrp="1"/>
          </p:cNvSpPr>
          <p:nvPr>
            <p:ph type="body" sz="quarter" idx="1"/>
          </p:nvPr>
        </p:nvSpPr>
        <p:spPr>
          <a:prstGeom prst="rect">
            <a:avLst/>
          </a:prstGeom>
        </p:spPr>
        <p:txBody>
          <a:bodyPr/>
          <a:lstStyle/>
          <a:p>
            <a:r>
              <a:t>https://git-scm.com/docs/git-cherry-pick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t>(in grade feature) git rebase master</a:t>
            </a:r>
          </a:p>
          <a:p>
            <a:r>
              <a:t>git rebase master grade-feature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reset with a path affects only the specified file, and skips the first step (changing the current branch)</a:t>
            </a:r>
          </a:p>
          <a:p>
            <a:endParaRPr/>
          </a:p>
          <a:p>
            <a:r>
              <a:t>checkout X: makes HEAD point to X (mixes local dir content with the one in X, changing the local directory and committing leads to detached head mode, branch has to be specified)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r>
              <a:rPr u="sng">
                <a:hlinkClick r:id="rId3"/>
              </a:rPr>
              <a:t>https://en.wikipedia.org/wiki/Merkle_tree</a:t>
            </a:r>
          </a:p>
          <a:p>
            <a:endParaRPr/>
          </a:p>
          <a:p>
            <a:r>
              <a:t>In cryptography and computer science, a hash tree or Merkle tree is a tree in which every leaf node is labelled with the cryptographic hash of a data block, and every non-leaf node is labelled with the cryptographic hash of the labels of its child nodes. Hash trees allow efficient and secure verification of the contents of large data structures. Hash trees are a generalization of hash lists and hash chains.</a:t>
            </a:r>
          </a:p>
          <a:p>
            <a:endParaRPr/>
          </a:p>
          <a:p>
            <a:r>
              <a:t>Demonstrating that a leaf node is a part of a given binary hash tree requires computing a number of hashes proportional to the logarithm of the number of leaf nodes of the tree;[1] this contrasts with hash lists, where the number is proportional to the number of leaf nodes itself.</a:t>
            </a:r>
          </a:p>
          <a:p>
            <a:endParaRPr/>
          </a:p>
          <a:p>
            <a:r>
              <a:t>The concept of hash trees is named after Ralph Merkle who patented it in 1979.[2][3]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noRot="1" noChangeAspect="1"/>
          </p:cNvSpPr>
          <p:nvPr>
            <p:ph type="sldImg"/>
          </p:nvPr>
        </p:nvSpPr>
        <p:spPr>
          <a:prstGeom prst="rect">
            <a:avLst/>
          </a:prstGeom>
        </p:spPr>
        <p:txBody>
          <a:bodyPr/>
          <a:lstStyle/>
          <a:p>
            <a:endParaRPr/>
          </a:p>
        </p:txBody>
      </p:sp>
      <p:sp>
        <p:nvSpPr>
          <p:cNvPr id="666" name="Shape 666"/>
          <p:cNvSpPr>
            <a:spLocks noGrp="1"/>
          </p:cNvSpPr>
          <p:nvPr>
            <p:ph type="body" sz="quarter" idx="1"/>
          </p:nvPr>
        </p:nvSpPr>
        <p:spPr>
          <a:prstGeom prst="rect">
            <a:avLst/>
          </a:prstGeom>
        </p:spPr>
        <p:txBody>
          <a:bodyPr/>
          <a:lstStyle/>
          <a:p>
            <a:r>
              <a:t>If a tracked ﬁle is updated, a subsequent commitat least one without special arguments—will save the older version of the ﬁle (representing its state the last time add was called), and not the latest one.</a:t>
            </a:r>
          </a:p>
          <a:p>
            <a:endParaRPr/>
          </a:p>
          <a:p>
            <a:r>
              <a:t>Files that are currently not under version control are “untracked.” Alternatively, a set of ﬁles (given implicitly by a path-speciﬁer in a special ﬁle) may be designated as “ignored.” This feature enables the user to prevent ﬁles from being committed by naming them before they even exist, and is used, for example, to prevent committing non-source ﬁles. But tracked ﬁles cannot be ignored; to ignore a tracked ﬁle one has to mark it as “assume unchanged.” 3 This “assume unchanged” ﬁle will not be recognized by add; to make it tracked again this marking has to be removed.</a:t>
            </a:r>
          </a:p>
          <a:p>
            <a:endParaRPr/>
          </a:p>
          <a:p>
            <a:r>
              <a:t>Files that are currently notSome operations can put the user in a “detached HEAD” state: HEAD, a reference that tracks where the user is working on, can “detach” from a branch and point directly to a commit, instead of pointing to one through a branch. New commits created in this state will not belong to any branch.</a:t>
            </a:r>
          </a:p>
          <a:p>
            <a:endParaRPr/>
          </a:p>
          <a:p>
            <a:r>
              <a:t>But switching branches can be a complex matter, because, although branches are maintained separately in the repository, there is only one working directory and one staging area. As a result, when a user switches branches, ﬁles may be unexpectedly overwritten. Git fails with an error if there are any conﬂicting changes, effectively preventing the user from switching in this case. To mitigate this problem, Git provides a way to save versions of ﬁles to another storage area, called the “stash,” using a special command issued prior to the branch switch.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70"/>
          <p:cNvSpPr>
            <a:spLocks noGrp="1" noRot="1" noChangeAspect="1"/>
          </p:cNvSpPr>
          <p:nvPr>
            <p:ph type="sldImg"/>
          </p:nvPr>
        </p:nvSpPr>
        <p:spPr>
          <a:prstGeom prst="rect">
            <a:avLst/>
          </a:prstGeom>
        </p:spPr>
        <p:txBody>
          <a:bodyPr/>
          <a:lstStyle/>
          <a:p>
            <a:endParaRPr/>
          </a:p>
        </p:txBody>
      </p:sp>
      <p:sp>
        <p:nvSpPr>
          <p:cNvPr id="671" name="Shape 671"/>
          <p:cNvSpPr>
            <a:spLocks noGrp="1"/>
          </p:cNvSpPr>
          <p:nvPr>
            <p:ph type="body" sz="quarter" idx="1"/>
          </p:nvPr>
        </p:nvSpPr>
        <p:spPr>
          <a:prstGeom prst="rect">
            <a:avLst/>
          </a:prstGeom>
        </p:spPr>
        <p:txBody>
          <a:bodyPr/>
          <a:lstStyle/>
          <a:p>
            <a:r>
              <a:t>Crucial to the understanding of how syncing with other repositories work is the notion of a “remote branch,” also called a “remote-tracking branch.” This is a branch (pointer to a commit) that (asynchronously) reﬂects the state of a branch in another repository. It is updated whenever there is some network communication (e.g., a push or fetch).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explicar todos os tipos de ponteiros</a:t>
            </a:r>
          </a:p>
          <a:p>
            <a:endParaRPr/>
          </a:p>
          <a:p>
            <a:r>
              <a:t>pode ser visto usando git log </a:t>
            </a:r>
            <a:r>
              <a:rPr u="sng">
                <a:hlinkClick r:id="rId3"/>
              </a:rPr>
              <a:t>https://www.git-scm.com/docs/git-log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exemplos concretos de cada, sendo fica difícil entender. com figuras, para o ultimo, por exemplo!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lvl1pPr>
              <a:defRPr sz="4200">
                <a:solidFill>
                  <a:schemeClr val="accent5">
                    <a:hueOff val="101205"/>
                    <a:satOff val="-13598"/>
                    <a:lumOff val="23877"/>
                  </a:schemeClr>
                </a:solidFill>
              </a:defRPr>
            </a:lvl1pPr>
          </a:lstStyle>
          <a:p>
            <a:r>
              <a:t>TRADUZIR, COM MENOS TEXTO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r>
              <a:t>intercalar teoria com roteiro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rPr u="sng">
                <a:hlinkClick r:id="rId3"/>
              </a:rPr>
              <a:t>https://git-scm.com/docs/git-add</a:t>
            </a:r>
          </a:p>
          <a:p>
            <a:endParaRPr/>
          </a:p>
          <a:p>
            <a:r>
              <a:t>--interactive</a:t>
            </a:r>
          </a:p>
          <a:p>
            <a:r>
              <a:t>Add modified contents in the working tree interactively to the index. Optional path arguments may be supplied to limit operation to a subset of the working tree. See “Interactive mode” for details.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rPr u="sng">
                <a:hlinkClick r:id="rId3"/>
              </a:rPr>
              <a:t>https://git-scm.com/docs/git-commit</a:t>
            </a:r>
          </a:p>
          <a:p>
            <a:endParaRPr/>
          </a:p>
          <a:p>
            <a:r>
              <a:t>by using the --interactive or --patch switches with the commit command to decide one by one which files or hunks should be part of the commit in addition to contents in the index, before finalizing the operation. See the “Interactive Mode” section of git-add[1] to learn how to operate these modes.</a:t>
            </a:r>
          </a:p>
          <a:p>
            <a:endParaRPr/>
          </a:p>
          <a:p>
            <a:r>
              <a:t>--amend</a:t>
            </a:r>
          </a:p>
          <a:p>
            <a:r>
              <a:t>Replace the tip of the current branch by creating a new commit. The recorded tree is prepared as usual (including the effect of the -i and -o options and explicit pathspec), and the message from the original commit is used as the starting point, instead of an empty message, when no other message is specified from the command line via options such as -m, -F, -c, etc. The new commit has the same parents and author as the current one (the --reset-author option can countermand this).</a:t>
            </a:r>
          </a:p>
          <a:p>
            <a:endParaRPr/>
          </a:p>
          <a:p>
            <a:r>
              <a:t>It is a rough equivalent for:</a:t>
            </a:r>
          </a:p>
          <a:p>
            <a:endParaRPr/>
          </a:p>
          <a:p>
            <a:r>
              <a:t>	$ git reset --soft HEAD^</a:t>
            </a:r>
          </a:p>
          <a:p>
            <a:r>
              <a:t>	$ ... do something else to come up with the right tree ...</a:t>
            </a:r>
          </a:p>
          <a:p>
            <a:r>
              <a:t>	$ git commit -c ORIG_HEAD</a:t>
            </a:r>
          </a:p>
          <a:p>
            <a:r>
              <a:t>but can be used to amend a merge commit.</a:t>
            </a:r>
          </a:p>
          <a:p>
            <a:endParaRPr/>
          </a:p>
          <a:p>
            <a:r>
              <a:t>You should understand the implications of rewriting history if you amend a commit that has already been published. (See the "RECOVERING FROM UPSTREAM REBASE" section in git-rebase[1].)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only possible because someone else evolved locally and pushed to a remote repository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difference entre pull e fetch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lvl1pPr>
              <a:defRPr sz="2900" b="1">
                <a:solidFill>
                  <a:srgbClr val="FE2B00"/>
                </a:solidFill>
              </a:defRPr>
            </a:lvl1pPr>
          </a:lstStyle>
          <a:p>
            <a:r>
              <a:t>ilustrar situação em que A tenta dar push mas está atrasado. B deu push 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half" idx="21"/>
          </p:nvPr>
        </p:nvSpPr>
        <p:spPr>
          <a:xfrm>
            <a:off x="6946900" y="1828800"/>
            <a:ext cx="4572000" cy="60960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8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half" idx="21"/>
          </p:nvPr>
        </p:nvSpPr>
        <p:spPr>
          <a:xfrm>
            <a:off x="6946900" y="1828800"/>
            <a:ext cx="4572000" cy="60960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9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7200900" y="2908300"/>
            <a:ext cx="4064000" cy="5418667"/>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270000" y="254000"/>
            <a:ext cx="10452100" cy="2438400"/>
          </a:xfrm>
          <a:prstGeom prst="rect">
            <a:avLst/>
          </a:prstGeom>
        </p:spPr>
        <p:txBody>
          <a:bodyPr/>
          <a:lstStyle>
            <a:lvl1pPr>
              <a:defRPr sz="8200"/>
            </a:lvl1pPr>
          </a:lstStyle>
          <a:p>
            <a:r>
              <a:t>Title Text</a:t>
            </a:r>
          </a:p>
        </p:txBody>
      </p:sp>
      <p:sp>
        <p:nvSpPr>
          <p:cNvPr id="136" name="Slide Number"/>
          <p:cNvSpPr txBox="1">
            <a:spLocks noGrp="1"/>
          </p:cNvSpPr>
          <p:nvPr>
            <p:ph type="sldNum" sz="quarter" idx="2"/>
          </p:nvPr>
        </p:nvSpPr>
        <p:spPr>
          <a:xfrm>
            <a:off x="6330950" y="9283700"/>
            <a:ext cx="317500" cy="342900"/>
          </a:xfrm>
          <a:prstGeom prst="rect">
            <a:avLst/>
          </a:prstGeom>
        </p:spPr>
        <p:txBody>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2971800"/>
            <a:ext cx="10464800" cy="3810000"/>
          </a:xfrm>
          <a:prstGeom prst="rect">
            <a:avLst/>
          </a:prstGeom>
        </p:spPr>
        <p:txBody>
          <a:bodyPr>
            <a:normAutofit/>
          </a:bodyPr>
          <a:lstStyle/>
          <a:p>
            <a:r>
              <a:t>Title Text</a:t>
            </a:r>
          </a:p>
        </p:txBody>
      </p:sp>
      <p:sp>
        <p:nvSpPr>
          <p:cNvPr id="144"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1" name="Title Text"/>
          <p:cNvSpPr txBox="1">
            <a:spLocks noGrp="1"/>
          </p:cNvSpPr>
          <p:nvPr>
            <p:ph type="title"/>
          </p:nvPr>
        </p:nvSpPr>
        <p:spPr>
          <a:prstGeom prst="rect">
            <a:avLst/>
          </a:prstGeom>
        </p:spPr>
        <p:txBody>
          <a:bodyPr>
            <a:normAutofit/>
          </a:bodyPr>
          <a:lstStyle/>
          <a:p>
            <a:r>
              <a:t>Title Text</a:t>
            </a:r>
          </a:p>
        </p:txBody>
      </p:sp>
      <p:sp>
        <p:nvSpPr>
          <p:cNvPr id="152" name="Body Level One…"/>
          <p:cNvSpPr txBox="1">
            <a:spLocks noGrp="1"/>
          </p:cNvSpPr>
          <p:nvPr>
            <p:ph type="body" idx="1"/>
          </p:nvPr>
        </p:nvSpPr>
        <p:spPr>
          <a:xfrm>
            <a:off x="1270000" y="2768600"/>
            <a:ext cx="10464800" cy="5715000"/>
          </a:xfrm>
          <a:prstGeom prst="rect">
            <a:avLst/>
          </a:prstGeom>
        </p:spPr>
        <p:txBody>
          <a:bodyPr>
            <a:normAutofit/>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0" name="Title Text"/>
          <p:cNvSpPr txBox="1">
            <a:spLocks noGrp="1"/>
          </p:cNvSpPr>
          <p:nvPr>
            <p:ph type="title"/>
          </p:nvPr>
        </p:nvSpPr>
        <p:spPr>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8" name="Title Text"/>
          <p:cNvSpPr txBox="1">
            <a:spLocks noGrp="1"/>
          </p:cNvSpPr>
          <p:nvPr>
            <p:ph type="title"/>
          </p:nvPr>
        </p:nvSpPr>
        <p:spPr>
          <a:prstGeom prst="rect">
            <a:avLst/>
          </a:prstGeom>
        </p:spPr>
        <p:txBody>
          <a:bodyPr>
            <a:normAutofit/>
          </a:bodyPr>
          <a:lstStyle>
            <a:lvl1pPr>
              <a:defRPr sz="8200"/>
            </a:lvl1pPr>
          </a:lstStyle>
          <a:p>
            <a:r>
              <a:t>Title Text</a:t>
            </a:r>
          </a:p>
        </p:txBody>
      </p:sp>
      <p:sp>
        <p:nvSpPr>
          <p:cNvPr id="169"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alidadeDeSoftware">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977900" y="431800"/>
            <a:ext cx="11049000" cy="2489200"/>
          </a:xfrm>
          <a:prstGeom prst="rect">
            <a:avLst/>
          </a:prstGeom>
        </p:spPr>
        <p:txBody>
          <a:bodyPr>
            <a:normAutofit/>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r>
              <a:t>Title Text</a:t>
            </a:r>
          </a:p>
        </p:txBody>
      </p:sp>
      <p:sp>
        <p:nvSpPr>
          <p:cNvPr id="177" name="Body Level One…"/>
          <p:cNvSpPr txBox="1">
            <a:spLocks noGrp="1"/>
          </p:cNvSpPr>
          <p:nvPr>
            <p:ph type="body" idx="1"/>
          </p:nvPr>
        </p:nvSpPr>
        <p:spPr>
          <a:xfrm>
            <a:off x="977900" y="2921000"/>
            <a:ext cx="11049000" cy="6832600"/>
          </a:xfrm>
          <a:prstGeom prst="rect">
            <a:avLst/>
          </a:prstGeom>
        </p:spPr>
        <p:txBody>
          <a:bodyPr anchor="t">
            <a:normAutofit/>
          </a:bodyPr>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6229773" y="9080500"/>
            <a:ext cx="546101" cy="565857"/>
          </a:xfrm>
          <a:prstGeom prst="rect">
            <a:avLst/>
          </a:prstGeom>
        </p:spPr>
        <p:txBody>
          <a:bodyPr>
            <a:normAutofit/>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fld id="{86CB4B4D-7CA3-9044-876B-883B54F8677D}" type="slidenum">
              <a:rPr/>
              <a:pPr/>
              <a:t>‹nº›</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70000" y="1638300"/>
            <a:ext cx="10464800" cy="3302000"/>
          </a:xfrm>
          <a:prstGeom prst="rect">
            <a:avLst/>
          </a:prstGeom>
        </p:spPr>
        <p:txBody>
          <a:bodyPr anchor="b">
            <a:normAutofit/>
          </a:bodyPr>
          <a:lstStyle>
            <a:lvl1pPr>
              <a:defRPr sz="8200"/>
            </a:lvl1pPr>
          </a:lstStyle>
          <a:p>
            <a:r>
              <a:t>Title Text</a:t>
            </a:r>
          </a:p>
        </p:txBody>
      </p:sp>
      <p:sp>
        <p:nvSpPr>
          <p:cNvPr id="186"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952500" y="254000"/>
            <a:ext cx="11099800" cy="2159000"/>
          </a:xfrm>
          <a:prstGeom prst="rect">
            <a:avLst/>
          </a:prstGeom>
        </p:spPr>
        <p:txBody>
          <a:bodyPr>
            <a:normAutofit/>
          </a:bodyPr>
          <a:lstStyle>
            <a:lvl1pPr>
              <a:defRPr sz="8000">
                <a:latin typeface="Helvetica Neue Medium"/>
                <a:ea typeface="Helvetica Neue Medium"/>
                <a:cs typeface="Helvetica Neue Medium"/>
                <a:sym typeface="Helvetica Neue Medium"/>
              </a:defRPr>
            </a:lvl1pPr>
          </a:lstStyle>
          <a:p>
            <a:r>
              <a:t>Title Text</a:t>
            </a:r>
          </a:p>
        </p:txBody>
      </p:sp>
      <p:sp>
        <p:nvSpPr>
          <p:cNvPr id="194" name="Body Level One…"/>
          <p:cNvSpPr txBox="1">
            <a:spLocks noGrp="1"/>
          </p:cNvSpPr>
          <p:nvPr>
            <p:ph type="body" idx="1"/>
          </p:nvPr>
        </p:nvSpPr>
        <p:spPr>
          <a:xfrm>
            <a:off x="952500" y="2590800"/>
            <a:ext cx="11099800" cy="6286500"/>
          </a:xfrm>
          <a:prstGeom prst="rect">
            <a:avLst/>
          </a:prstGeom>
        </p:spPr>
        <p:txBody>
          <a:bodyPr>
            <a:normAutofit/>
          </a:bodyPr>
          <a:lstStyle>
            <a:lvl1pPr marL="444500" indent="-444500">
              <a:spcBef>
                <a:spcPts val="4200"/>
              </a:spcBef>
              <a:buSzPct val="145000"/>
              <a:defRPr sz="3200">
                <a:latin typeface="Helvetica Neue"/>
                <a:ea typeface="Helvetica Neue"/>
                <a:cs typeface="Helvetica Neue"/>
                <a:sym typeface="Helvetica Neue"/>
              </a:defRPr>
            </a:lvl1pPr>
            <a:lvl2pPr marL="889000" indent="-444500">
              <a:spcBef>
                <a:spcPts val="4200"/>
              </a:spcBef>
              <a:buSzPct val="145000"/>
              <a:defRPr sz="3200">
                <a:latin typeface="Helvetica Neue"/>
                <a:ea typeface="Helvetica Neue"/>
                <a:cs typeface="Helvetica Neue"/>
                <a:sym typeface="Helvetica Neue"/>
              </a:defRPr>
            </a:lvl2pPr>
            <a:lvl3pPr marL="1333500" indent="-444500">
              <a:spcBef>
                <a:spcPts val="4200"/>
              </a:spcBef>
              <a:buSzPct val="145000"/>
              <a:defRPr sz="3200">
                <a:latin typeface="Helvetica Neue"/>
                <a:ea typeface="Helvetica Neue"/>
                <a:cs typeface="Helvetica Neue"/>
                <a:sym typeface="Helvetica Neue"/>
              </a:defRPr>
            </a:lvl3pPr>
            <a:lvl4pPr marL="1778000" indent="-444500">
              <a:spcBef>
                <a:spcPts val="4200"/>
              </a:spcBef>
              <a:buSzPct val="145000"/>
              <a:defRPr sz="3200">
                <a:latin typeface="Helvetica Neue"/>
                <a:ea typeface="Helvetica Neue"/>
                <a:cs typeface="Helvetica Neue"/>
                <a:sym typeface="Helvetica Neue"/>
              </a:defRPr>
            </a:lvl4pPr>
            <a:lvl5pPr marL="2222500" indent="-444500">
              <a:spcBef>
                <a:spcPts val="4200"/>
              </a:spcBef>
              <a:buSzPct val="145000"/>
              <a:defRPr sz="32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95"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rPr/>
              <a:pPr/>
              <a:t>‹nº›</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02" name="Title Text"/>
          <p:cNvSpPr txBox="1">
            <a:spLocks noGrp="1"/>
          </p:cNvSpPr>
          <p:nvPr>
            <p:ph type="title"/>
          </p:nvPr>
        </p:nvSpPr>
        <p:spPr>
          <a:xfrm>
            <a:off x="1270000" y="3225800"/>
            <a:ext cx="10464800" cy="3302000"/>
          </a:xfrm>
          <a:prstGeom prst="rect">
            <a:avLst/>
          </a:prstGeom>
        </p:spPr>
        <p:txBody>
          <a:bodyPr>
            <a:normAutofit/>
          </a:bodyPr>
          <a:lstStyle>
            <a:lvl1pPr>
              <a:defRPr sz="8000">
                <a:latin typeface="Helvetica Neue Medium"/>
                <a:ea typeface="Helvetica Neue Medium"/>
                <a:cs typeface="Helvetica Neue Medium"/>
                <a:sym typeface="Helvetica Neue Medium"/>
              </a:defRPr>
            </a:lvl1pPr>
          </a:lstStyle>
          <a:p>
            <a:r>
              <a:t>Title Text</a:t>
            </a:r>
          </a:p>
        </p:txBody>
      </p:sp>
      <p:sp>
        <p:nvSpPr>
          <p:cNvPr id="20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rPr/>
              <a:pPr/>
              <a:t>‹nº›</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0" name="Rectangle 6"/>
          <p:cNvSpPr/>
          <p:nvPr/>
        </p:nvSpPr>
        <p:spPr>
          <a:xfrm>
            <a:off x="12045696" y="1219199"/>
            <a:ext cx="975361" cy="7315201"/>
          </a:xfrm>
          <a:prstGeom prst="rect">
            <a:avLst/>
          </a:prstGeom>
          <a:solidFill>
            <a:srgbClr val="353538"/>
          </a:solidFill>
          <a:ln w="12700">
            <a:miter lim="400000"/>
          </a:ln>
        </p:spPr>
        <p:txBody>
          <a:bodyPr lIns="48767" tIns="48767" rIns="48767" bIns="48767"/>
          <a:lstStyle/>
          <a:p>
            <a:pPr algn="l" defTabSz="650240">
              <a:defRPr sz="2400">
                <a:solidFill>
                  <a:srgbClr val="000000"/>
                </a:solidFill>
                <a:latin typeface="Calibri"/>
                <a:ea typeface="Calibri"/>
                <a:cs typeface="Calibri"/>
                <a:sym typeface="Calibri"/>
              </a:defRPr>
            </a:pPr>
            <a:endParaRPr/>
          </a:p>
        </p:txBody>
      </p:sp>
      <p:sp>
        <p:nvSpPr>
          <p:cNvPr id="211" name="Title Text"/>
          <p:cNvSpPr txBox="1">
            <a:spLocks noGrp="1"/>
          </p:cNvSpPr>
          <p:nvPr>
            <p:ph type="title"/>
          </p:nvPr>
        </p:nvSpPr>
        <p:spPr>
          <a:xfrm>
            <a:off x="1345996" y="1609343"/>
            <a:ext cx="10338818" cy="1413934"/>
          </a:xfrm>
          <a:prstGeom prst="rect">
            <a:avLst/>
          </a:prstGeom>
        </p:spPr>
        <p:txBody>
          <a:bodyPr lIns="48767" tIns="48767" rIns="48767" bIns="48767" anchor="b">
            <a:normAutofit/>
          </a:bodyPr>
          <a:lstStyle>
            <a:lvl1pPr algn="l" defTabSz="1300480">
              <a:lnSpc>
                <a:spcPct val="90000"/>
              </a:lnSpc>
              <a:defRPr sz="6200" spc="-70">
                <a:solidFill>
                  <a:srgbClr val="000000"/>
                </a:solidFill>
                <a:latin typeface="Calibri Light"/>
                <a:ea typeface="Calibri Light"/>
                <a:cs typeface="Calibri Light"/>
                <a:sym typeface="Calibri Light"/>
              </a:defRPr>
            </a:lvl1pPr>
          </a:lstStyle>
          <a:p>
            <a:r>
              <a:t>Title Text</a:t>
            </a:r>
          </a:p>
        </p:txBody>
      </p:sp>
      <p:sp>
        <p:nvSpPr>
          <p:cNvPr id="212" name="Body Level One…"/>
          <p:cNvSpPr txBox="1">
            <a:spLocks noGrp="1"/>
          </p:cNvSpPr>
          <p:nvPr>
            <p:ph type="body" sz="half" idx="1"/>
          </p:nvPr>
        </p:nvSpPr>
        <p:spPr>
          <a:xfrm>
            <a:off x="1345996" y="3169919"/>
            <a:ext cx="9168386" cy="4641428"/>
          </a:xfrm>
          <a:prstGeom prst="rect">
            <a:avLst/>
          </a:prstGeom>
        </p:spPr>
        <p:txBody>
          <a:bodyPr lIns="48767" tIns="48767" rIns="48767" bIns="48767" anchor="t">
            <a:normAutofit/>
          </a:bodyPr>
          <a:lstStyle>
            <a:lvl1pPr marL="243839" indent="-243839" defTabSz="1300480">
              <a:lnSpc>
                <a:spcPct val="95000"/>
              </a:lnSpc>
              <a:spcBef>
                <a:spcPts val="1900"/>
              </a:spcBef>
              <a:buClr>
                <a:srgbClr val="6F6F74"/>
              </a:buClr>
              <a:buSzPct val="80000"/>
              <a:buFont typeface="Arial"/>
              <a:defRPr sz="2400" spc="13">
                <a:solidFill>
                  <a:srgbClr val="000000"/>
                </a:solidFill>
                <a:latin typeface="Calibri"/>
                <a:ea typeface="Calibri"/>
                <a:cs typeface="Calibri"/>
                <a:sym typeface="Calibri"/>
              </a:defRPr>
            </a:lvl1pPr>
            <a:lvl2pPr marL="548639" indent="-274319" defTabSz="1300480">
              <a:lnSpc>
                <a:spcPct val="95000"/>
              </a:lnSpc>
              <a:spcBef>
                <a:spcPts val="1900"/>
              </a:spcBef>
              <a:buClr>
                <a:srgbClr val="6F6F74"/>
              </a:buClr>
              <a:buSzPct val="100000"/>
              <a:buFont typeface="Arial"/>
              <a:buChar char="●"/>
              <a:defRPr sz="2400" spc="13">
                <a:solidFill>
                  <a:srgbClr val="000000"/>
                </a:solidFill>
                <a:latin typeface="Calibri"/>
                <a:ea typeface="Calibri"/>
                <a:cs typeface="Calibri"/>
                <a:sym typeface="Calibri"/>
              </a:defRPr>
            </a:lvl2pPr>
            <a:lvl3pPr marL="862148" indent="-313508" defTabSz="1300480">
              <a:lnSpc>
                <a:spcPct val="95000"/>
              </a:lnSpc>
              <a:spcBef>
                <a:spcPts val="1900"/>
              </a:spcBef>
              <a:buClr>
                <a:srgbClr val="6F6F74"/>
              </a:buClr>
              <a:buSzPct val="100000"/>
              <a:buFont typeface="Arial"/>
              <a:buChar char="●"/>
              <a:defRPr sz="2400" spc="13">
                <a:solidFill>
                  <a:srgbClr val="000000"/>
                </a:solidFill>
                <a:latin typeface="Calibri"/>
                <a:ea typeface="Calibri"/>
                <a:cs typeface="Calibri"/>
                <a:sym typeface="Calibri"/>
              </a:defRPr>
            </a:lvl3pPr>
            <a:lvl4pPr marL="1136468" indent="-313508" defTabSz="1300480">
              <a:lnSpc>
                <a:spcPct val="95000"/>
              </a:lnSpc>
              <a:spcBef>
                <a:spcPts val="1900"/>
              </a:spcBef>
              <a:buClr>
                <a:srgbClr val="6F6F74"/>
              </a:buClr>
              <a:buSzPct val="100000"/>
              <a:buFont typeface="Arial"/>
              <a:buChar char="●"/>
              <a:defRPr sz="2400" spc="13">
                <a:solidFill>
                  <a:srgbClr val="000000"/>
                </a:solidFill>
                <a:latin typeface="Calibri"/>
                <a:ea typeface="Calibri"/>
                <a:cs typeface="Calibri"/>
                <a:sym typeface="Calibri"/>
              </a:defRPr>
            </a:lvl4pPr>
            <a:lvl5pPr marL="1410788" indent="-313508" defTabSz="1300480">
              <a:lnSpc>
                <a:spcPct val="95000"/>
              </a:lnSpc>
              <a:spcBef>
                <a:spcPts val="1900"/>
              </a:spcBef>
              <a:buClr>
                <a:srgbClr val="6F6F74"/>
              </a:buClr>
              <a:buSzPct val="100000"/>
              <a:buFont typeface="Arial"/>
              <a:buChar char="●"/>
              <a:defRPr sz="2400" spc="13">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45255" y="7702465"/>
            <a:ext cx="776243" cy="834137"/>
          </a:xfrm>
          <a:prstGeom prst="rect">
            <a:avLst/>
          </a:prstGeom>
        </p:spPr>
        <p:txBody>
          <a:bodyPr lIns="48767" tIns="48767" rIns="48767" bIns="48767" anchor="ctr">
            <a:normAutofit/>
          </a:bodyPr>
          <a:lstStyle>
            <a:lvl1pPr defTabSz="650240">
              <a:defRPr sz="5000">
                <a:solidFill>
                  <a:srgbClr val="8E8E94"/>
                </a:solidFill>
                <a:latin typeface="Calibri"/>
                <a:ea typeface="Calibri"/>
                <a:cs typeface="Calibri"/>
                <a:sym typeface="Calibri"/>
              </a:defRPr>
            </a:lvl1pPr>
          </a:lstStyle>
          <a:p>
            <a:fld id="{86CB4B4D-7CA3-9044-876B-883B54F8677D}" type="slidenum">
              <a:rPr/>
              <a:pPr/>
              <a:t>‹nº›</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1345996" y="2028748"/>
            <a:ext cx="10046210" cy="4311092"/>
          </a:xfrm>
          <a:prstGeom prst="rect">
            <a:avLst/>
          </a:prstGeom>
        </p:spPr>
        <p:txBody>
          <a:bodyPr lIns="48767" tIns="48767" rIns="48767" bIns="48767" anchor="b">
            <a:normAutofit/>
          </a:bodyPr>
          <a:lstStyle>
            <a:lvl1pPr algn="l" defTabSz="1300480">
              <a:lnSpc>
                <a:spcPct val="85000"/>
              </a:lnSpc>
              <a:defRPr sz="10200" spc="-70">
                <a:latin typeface="Calibri Light"/>
                <a:ea typeface="Calibri Light"/>
                <a:cs typeface="Calibri Light"/>
                <a:sym typeface="Calibri Light"/>
              </a:defRPr>
            </a:lvl1pPr>
          </a:lstStyle>
          <a:p>
            <a:r>
              <a:t>Title Text</a:t>
            </a:r>
          </a:p>
        </p:txBody>
      </p:sp>
      <p:sp>
        <p:nvSpPr>
          <p:cNvPr id="221" name="Body Level One…"/>
          <p:cNvSpPr txBox="1">
            <a:spLocks noGrp="1"/>
          </p:cNvSpPr>
          <p:nvPr>
            <p:ph type="body" sz="quarter" idx="1"/>
          </p:nvPr>
        </p:nvSpPr>
        <p:spPr>
          <a:xfrm>
            <a:off x="1345996" y="6339840"/>
            <a:ext cx="10046210" cy="1804417"/>
          </a:xfrm>
          <a:prstGeom prst="rect">
            <a:avLst/>
          </a:prstGeom>
        </p:spPr>
        <p:txBody>
          <a:bodyPr lIns="48767" tIns="48767" rIns="48767" bIns="48767" anchor="t">
            <a:normAutofit/>
          </a:bodyPr>
          <a:lstStyle>
            <a:lvl1pPr marL="0" indent="0" defTabSz="1300480">
              <a:lnSpc>
                <a:spcPct val="95000"/>
              </a:lnSpc>
              <a:spcBef>
                <a:spcPts val="1900"/>
              </a:spcBef>
              <a:buSzTx/>
              <a:buNone/>
              <a:defRPr sz="3000" spc="13">
                <a:solidFill>
                  <a:srgbClr val="BFBFBF"/>
                </a:solidFill>
                <a:latin typeface="Calibri"/>
                <a:ea typeface="Calibri"/>
                <a:cs typeface="Calibri"/>
                <a:sym typeface="Calibri"/>
              </a:defRPr>
            </a:lvl1pPr>
            <a:lvl2pPr marL="0" indent="457200" defTabSz="1300480">
              <a:lnSpc>
                <a:spcPct val="95000"/>
              </a:lnSpc>
              <a:spcBef>
                <a:spcPts val="1900"/>
              </a:spcBef>
              <a:buSzTx/>
              <a:buNone/>
              <a:defRPr sz="3000" spc="13">
                <a:solidFill>
                  <a:srgbClr val="BFBFBF"/>
                </a:solidFill>
                <a:latin typeface="Calibri"/>
                <a:ea typeface="Calibri"/>
                <a:cs typeface="Calibri"/>
                <a:sym typeface="Calibri"/>
              </a:defRPr>
            </a:lvl2pPr>
            <a:lvl3pPr marL="0" indent="914400" defTabSz="1300480">
              <a:lnSpc>
                <a:spcPct val="95000"/>
              </a:lnSpc>
              <a:spcBef>
                <a:spcPts val="1900"/>
              </a:spcBef>
              <a:buSzTx/>
              <a:buNone/>
              <a:defRPr sz="3000" spc="13">
                <a:solidFill>
                  <a:srgbClr val="BFBFBF"/>
                </a:solidFill>
                <a:latin typeface="Calibri"/>
                <a:ea typeface="Calibri"/>
                <a:cs typeface="Calibri"/>
                <a:sym typeface="Calibri"/>
              </a:defRPr>
            </a:lvl3pPr>
            <a:lvl4pPr marL="0" indent="1371600" defTabSz="1300480">
              <a:lnSpc>
                <a:spcPct val="95000"/>
              </a:lnSpc>
              <a:spcBef>
                <a:spcPts val="1900"/>
              </a:spcBef>
              <a:buSzTx/>
              <a:buNone/>
              <a:defRPr sz="3000" spc="13">
                <a:solidFill>
                  <a:srgbClr val="BFBFBF"/>
                </a:solidFill>
                <a:latin typeface="Calibri"/>
                <a:ea typeface="Calibri"/>
                <a:cs typeface="Calibri"/>
                <a:sym typeface="Calibri"/>
              </a:defRPr>
            </a:lvl4pPr>
            <a:lvl5pPr marL="0" indent="1828800" defTabSz="1300480">
              <a:lnSpc>
                <a:spcPct val="95000"/>
              </a:lnSpc>
              <a:spcBef>
                <a:spcPts val="1900"/>
              </a:spcBef>
              <a:buSzTx/>
              <a:buNone/>
              <a:defRPr sz="3000" spc="13">
                <a:solidFill>
                  <a:srgbClr val="BFBFB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22" name="Rectangle 6"/>
          <p:cNvSpPr/>
          <p:nvPr/>
        </p:nvSpPr>
        <p:spPr>
          <a:xfrm>
            <a:off x="-1" y="1219199"/>
            <a:ext cx="487681" cy="7315201"/>
          </a:xfrm>
          <a:prstGeom prst="rect">
            <a:avLst/>
          </a:prstGeom>
          <a:solidFill>
            <a:srgbClr val="6F6F74"/>
          </a:solidFill>
          <a:ln w="12700">
            <a:miter lim="400000"/>
          </a:ln>
        </p:spPr>
        <p:txBody>
          <a:bodyPr lIns="48767" tIns="48767" rIns="48767" bIns="48767"/>
          <a:lstStyle/>
          <a:p>
            <a:pPr algn="l" defTabSz="650240">
              <a:defRPr sz="2400">
                <a:latin typeface="Calibri"/>
                <a:ea typeface="Calibri"/>
                <a:cs typeface="Calibri"/>
                <a:sym typeface="Calibri"/>
              </a:defRPr>
            </a:pPr>
            <a:endParaRPr/>
          </a:p>
        </p:txBody>
      </p:sp>
      <p:sp>
        <p:nvSpPr>
          <p:cNvPr id="223" name="Slide Number"/>
          <p:cNvSpPr txBox="1">
            <a:spLocks noGrp="1"/>
          </p:cNvSpPr>
          <p:nvPr>
            <p:ph type="sldNum" sz="quarter" idx="2"/>
          </p:nvPr>
        </p:nvSpPr>
        <p:spPr>
          <a:xfrm>
            <a:off x="12145255" y="7702465"/>
            <a:ext cx="776243" cy="834137"/>
          </a:xfrm>
          <a:prstGeom prst="rect">
            <a:avLst/>
          </a:prstGeom>
        </p:spPr>
        <p:txBody>
          <a:bodyPr lIns="48767" tIns="48767" rIns="48767" bIns="48767" anchor="ctr">
            <a:normAutofit/>
          </a:bodyPr>
          <a:lstStyle>
            <a:lvl1pPr defTabSz="650240">
              <a:defRPr sz="5000">
                <a:solidFill>
                  <a:srgbClr val="A6A6A6"/>
                </a:solidFill>
                <a:latin typeface="Calibri"/>
                <a:ea typeface="Calibri"/>
                <a:cs typeface="Calibri"/>
                <a:sym typeface="Calibri"/>
              </a:defRPr>
            </a:lvl1pPr>
          </a:lstStyle>
          <a:p>
            <a:fld id="{86CB4B4D-7CA3-9044-876B-883B54F8677D}" type="slidenum">
              <a:rPr/>
              <a:pPr/>
              <a:t>‹nº›</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952500" y="254000"/>
            <a:ext cx="11099800" cy="2159000"/>
          </a:xfrm>
          <a:prstGeom prst="rect">
            <a:avLst/>
          </a:prstGeom>
        </p:spPr>
        <p:txBody>
          <a:bodyPr>
            <a:normAutofit/>
          </a:bodyPr>
          <a:lstStyle>
            <a:lvl1pPr>
              <a:defRPr sz="8000">
                <a:latin typeface="Helvetica Neue Medium"/>
                <a:ea typeface="Helvetica Neue Medium"/>
                <a:cs typeface="Helvetica Neue Medium"/>
                <a:sym typeface="Helvetica Neue Medium"/>
              </a:defRPr>
            </a:lvl1pPr>
          </a:lstStyle>
          <a:p>
            <a:r>
              <a:t>Title Text</a:t>
            </a:r>
          </a:p>
        </p:txBody>
      </p:sp>
      <p:sp>
        <p:nvSpPr>
          <p:cNvPr id="231"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rPr/>
              <a:pPr/>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270000" y="2971800"/>
            <a:ext cx="10464800" cy="38100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21"/>
          </p:nvPr>
        </p:nvSpPr>
        <p:spPr>
          <a:xfrm>
            <a:off x="3454400" y="1803400"/>
            <a:ext cx="6096000" cy="45720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21"/>
          </p:nvPr>
        </p:nvSpPr>
        <p:spPr>
          <a:xfrm>
            <a:off x="3454400" y="1803400"/>
            <a:ext cx="6096000" cy="45720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4" name="Slide Number"/>
          <p:cNvSpPr txBox="1">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pPr/>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dx.doi.org/10.1145/2983990.2984018" TargetMode="Externa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hyperlink" Target="https://code.fb.com/developer-tools/rapid-release-at-massive-scale/?utm_content=bufferb0e59&amp;utm_medium=social&amp;utm_source=twitter.com&amp;utm_campaign=buffer" TargetMode="External"/><Relationship Id="rId4" Type="http://schemas.openxmlformats.org/officeDocument/2006/relationships/image" Target="../media/image5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google.com/forms/d/e/1FAIpQLScyv7230zvlVW3tnVTcylzUQ2Ct7TDTI13f8ur_Eh0vzzlRNQ/viewfor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8" Type="http://schemas.openxmlformats.org/officeDocument/2006/relationships/hyperlink" Target="https://www.perforce.com/downloads/visual-merge-tool" TargetMode="External"/><Relationship Id="rId3" Type="http://schemas.openxmlformats.org/officeDocument/2006/relationships/hyperlink" Target="http://wiki.colivre.coop.br/Tech/ComandosBasicosGit" TargetMode="External"/><Relationship Id="rId7" Type="http://schemas.openxmlformats.org/officeDocument/2006/relationships/hyperlink" Target="http://gun.io/blog/how-to-github-fork-branch-and-pull-request/" TargetMode="External"/><Relationship Id="rId2" Type="http://schemas.openxmlformats.org/officeDocument/2006/relationships/hyperlink" Target="http://git-scm.com/book" TargetMode="External"/><Relationship Id="rId1" Type="http://schemas.openxmlformats.org/officeDocument/2006/relationships/slideLayout" Target="../slideLayouts/slideLayout2.xml"/><Relationship Id="rId6" Type="http://schemas.openxmlformats.org/officeDocument/2006/relationships/hyperlink" Target="http://www.eqqon.com/index.php/Collaborative_Github_Workflow" TargetMode="External"/><Relationship Id="rId5" Type="http://schemas.openxmlformats.org/officeDocument/2006/relationships/hyperlink" Target="http://marklodato.github.com/visual-git-guide/index-en.html" TargetMode="External"/><Relationship Id="rId4" Type="http://schemas.openxmlformats.org/officeDocument/2006/relationships/hyperlink" Target="http://gitolite.com/gcs.html"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9.png"/><Relationship Id="rId1" Type="http://schemas.openxmlformats.org/officeDocument/2006/relationships/slideLayout" Target="../slideLayouts/slideLayout24.xml"/><Relationship Id="rId4" Type="http://schemas.openxmlformats.org/officeDocument/2006/relationships/image" Target="../media/image62.png"/></Relationships>
</file>

<file path=ppt/slides/_rels/slide1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4.xml"/><Relationship Id="rId6" Type="http://schemas.openxmlformats.org/officeDocument/2006/relationships/hyperlink" Target="https://microsoft.com/university"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scm.com/book/en/v2" TargetMode="External"/><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2" Type="http://schemas.openxmlformats.org/officeDocument/2006/relationships/hyperlink" Target="https://github.com/git-for-windows/git/releases" TargetMode="External"/><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2" Type="http://schemas.openxmlformats.org/officeDocument/2006/relationships/hyperlink" Target="https://github.com/git/git" TargetMode="External"/><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2" Type="http://schemas.openxmlformats.org/officeDocument/2006/relationships/hyperlink" Target="https://github.com/git/git" TargetMode="External"/><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4.xml"/><Relationship Id="rId4" Type="http://schemas.openxmlformats.org/officeDocument/2006/relationships/image" Target="../media/image76.png"/></Relationships>
</file>

<file path=ppt/slides/_rels/slide1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8.png"/><Relationship Id="rId1" Type="http://schemas.openxmlformats.org/officeDocument/2006/relationships/slideLayout" Target="../slideLayouts/slideLayout24.xml"/><Relationship Id="rId5" Type="http://schemas.openxmlformats.org/officeDocument/2006/relationships/image" Target="../media/image81.png"/><Relationship Id="rId4" Type="http://schemas.openxmlformats.org/officeDocument/2006/relationships/image" Target="../media/image80.png"/></Relationships>
</file>

<file path=ppt/slides/_rels/slide1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github.com/microsoft/git/pull/180" TargetMode="External"/><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92.png"/></Relationships>
</file>

<file path=ppt/slides/_rels/slide209.xml.rels><?xml version="1.0" encoding="UTF-8" standalone="yes"?>
<Relationships xmlns="http://schemas.openxmlformats.org/package/2006/relationships"><Relationship Id="rId8" Type="http://schemas.openxmlformats.org/officeDocument/2006/relationships/hyperlink" Target="https://git-scm.com/docs/git-add" TargetMode="External"/><Relationship Id="rId13" Type="http://schemas.openxmlformats.org/officeDocument/2006/relationships/hyperlink" Target="https://git-scm.com/docs/git-diff" TargetMode="External"/><Relationship Id="rId3" Type="http://schemas.openxmlformats.org/officeDocument/2006/relationships/hyperlink" Target="https://git-scm.com/docs/git-log" TargetMode="External"/><Relationship Id="rId7" Type="http://schemas.openxmlformats.org/officeDocument/2006/relationships/hyperlink" Target="https://git-scm.com/docs/git-push" TargetMode="External"/><Relationship Id="rId12" Type="http://schemas.openxmlformats.org/officeDocument/2006/relationships/hyperlink" Target="https://git-scm.com/docs/git-restore" TargetMode="External"/><Relationship Id="rId2" Type="http://schemas.openxmlformats.org/officeDocument/2006/relationships/hyperlink" Target="https://git-scm.com/docs/git-config" TargetMode="External"/><Relationship Id="rId1" Type="http://schemas.openxmlformats.org/officeDocument/2006/relationships/slideLayout" Target="../slideLayouts/slideLayout24.xml"/><Relationship Id="rId6" Type="http://schemas.openxmlformats.org/officeDocument/2006/relationships/hyperlink" Target="https://git-scm.com/docs/git-fetch" TargetMode="External"/><Relationship Id="rId11" Type="http://schemas.openxmlformats.org/officeDocument/2006/relationships/hyperlink" Target="https://git-scm.com/docs/git-switch" TargetMode="External"/><Relationship Id="rId5" Type="http://schemas.openxmlformats.org/officeDocument/2006/relationships/hyperlink" Target="https://git-scm.com/docs/git-merge" TargetMode="External"/><Relationship Id="rId10" Type="http://schemas.openxmlformats.org/officeDocument/2006/relationships/hyperlink" Target="https://git-scm.com/docs/git-checkout" TargetMode="External"/><Relationship Id="rId4" Type="http://schemas.openxmlformats.org/officeDocument/2006/relationships/hyperlink" Target="https://git-scm.com/docs/git-rebase" TargetMode="External"/><Relationship Id="rId9" Type="http://schemas.openxmlformats.org/officeDocument/2006/relationships/hyperlink" Target="https://git-scm.com/docs/git-status" TargetMode="External"/><Relationship Id="rId14" Type="http://schemas.openxmlformats.org/officeDocument/2006/relationships/hyperlink" Target="https://git-scm.com/docs/git-remot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0.xml.rels><?xml version="1.0" encoding="UTF-8" standalone="yes"?>
<Relationships xmlns="http://schemas.openxmlformats.org/package/2006/relationships"><Relationship Id="rId8" Type="http://schemas.openxmlformats.org/officeDocument/2006/relationships/hyperlink" Target="https://wyag.thb.lt/" TargetMode="External"/><Relationship Id="rId13" Type="http://schemas.openxmlformats.org/officeDocument/2006/relationships/hyperlink" Target="https://devblogs.microsoft.com/devops/exploring-new-frontiers-for-git-push-performance/" TargetMode="External"/><Relationship Id="rId3" Type="http://schemas.openxmlformats.org/officeDocument/2006/relationships/hyperlink" Target="https://git-scm.com/doc" TargetMode="External"/><Relationship Id="rId7" Type="http://schemas.openxmlformats.org/officeDocument/2006/relationships/hyperlink" Target="https://stackoverflow.com/questions/3689838/whats-the-difference-between-head-working-tree-and-index-in-git" TargetMode="External"/><Relationship Id="rId12" Type="http://schemas.openxmlformats.org/officeDocument/2006/relationships/hyperlink" Target="https://devblogs.microsoft.com/devops/super-charging-the-git-commit-graph-iv-bloom-filters/" TargetMode="External"/><Relationship Id="rId2" Type="http://schemas.openxmlformats.org/officeDocument/2006/relationships/hyperlink" Target="https://stolee.dev/docs/git.pptx" TargetMode="External"/><Relationship Id="rId1" Type="http://schemas.openxmlformats.org/officeDocument/2006/relationships/slideLayout" Target="../slideLayouts/slideLayout24.xml"/><Relationship Id="rId6" Type="http://schemas.openxmlformats.org/officeDocument/2006/relationships/hyperlink" Target="https://docs.microsoft.com/en-us/azure/devops/repos/git/git-log-history-simplification?view=azure-devops" TargetMode="External"/><Relationship Id="rId11" Type="http://schemas.openxmlformats.org/officeDocument/2006/relationships/hyperlink" Target="https://devblogs.microsoft.com/devops/supercharging-the-git-commit-graph-iii-generations/" TargetMode="External"/><Relationship Id="rId5" Type="http://schemas.openxmlformats.org/officeDocument/2006/relationships/hyperlink" Target="http://stevelosh.com/blog/2013/04/git-koans/" TargetMode="External"/><Relationship Id="rId10" Type="http://schemas.openxmlformats.org/officeDocument/2006/relationships/hyperlink" Target="https://devblogs.microsoft.com/devops/supercharging-the-git-commit-graph-ii-file-format/" TargetMode="External"/><Relationship Id="rId4" Type="http://schemas.openxmlformats.org/officeDocument/2006/relationships/hyperlink" Target="https://ohshitgit.com/" TargetMode="External"/><Relationship Id="rId9" Type="http://schemas.openxmlformats.org/officeDocument/2006/relationships/hyperlink" Target="https://devblogs.microsoft.com/devops/supercharging-the-git-commit-graph/"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4.xml"/><Relationship Id="rId6" Type="http://schemas.openxmlformats.org/officeDocument/2006/relationships/hyperlink" Target="https://microsoft.com/university"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dx.doi.org/10.1145/2983990.2984018"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0"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41"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42"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68" name="Image" descr="Image">
            <a:hlinkClick r:id="rId2"/>
          </p:cNvPr>
          <p:cNvPicPr>
            <a:picLocks noChangeAspect="1"/>
          </p:cNvPicPr>
          <p:nvPr/>
        </p:nvPicPr>
        <p:blipFill>
          <a:blip r:embed="rId3">
            <a:extLst/>
          </a:blip>
          <a:stretch>
            <a:fillRect/>
          </a:stretch>
        </p:blipFill>
        <p:spPr>
          <a:xfrm>
            <a:off x="141502" y="306221"/>
            <a:ext cx="12721796" cy="9141158"/>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extLst/>
          </a:blip>
          <a:stretch>
            <a:fillRect/>
          </a:stretch>
        </p:blipFill>
        <p:spPr>
          <a:xfrm>
            <a:off x="139420" y="1754006"/>
            <a:ext cx="10160734" cy="6245588"/>
          </a:xfrm>
          <a:prstGeom prst="rect">
            <a:avLst/>
          </a:prstGeom>
          <a:ln w="12700">
            <a:miter lim="400000"/>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1" name="Image" descr="Image"/>
          <p:cNvPicPr>
            <a:picLocks noChangeAspect="1"/>
          </p:cNvPicPr>
          <p:nvPr/>
        </p:nvPicPr>
        <p:blipFill>
          <a:blip r:embed="rId2">
            <a:extLst/>
          </a:blip>
          <a:stretch>
            <a:fillRect/>
          </a:stretch>
        </p:blipFill>
        <p:spPr>
          <a:xfrm>
            <a:off x="139420" y="760400"/>
            <a:ext cx="12487144" cy="7239194"/>
          </a:xfrm>
          <a:prstGeom prst="rect">
            <a:avLst/>
          </a:prstGeom>
          <a:ln w="12700">
            <a:miter lim="400000"/>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3" name="no problem if the same files are changed in different areas"/>
          <p:cNvSpPr txBox="1">
            <a:spLocks noGrp="1"/>
          </p:cNvSpPr>
          <p:nvPr>
            <p:ph type="title"/>
          </p:nvPr>
        </p:nvSpPr>
        <p:spPr>
          <a:prstGeom prst="rect">
            <a:avLst/>
          </a:prstGeom>
        </p:spPr>
        <p:txBody>
          <a:bodyPr/>
          <a:lstStyle/>
          <a:p>
            <a:r>
              <a:rPr>
                <a:solidFill>
                  <a:schemeClr val="bg1"/>
                </a:solidFill>
              </a:rPr>
              <a:t>no problem if the same files are changed in different areas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5" name="Image" descr="Image"/>
          <p:cNvPicPr>
            <a:picLocks noChangeAspect="1"/>
          </p:cNvPicPr>
          <p:nvPr/>
        </p:nvPicPr>
        <p:blipFill>
          <a:blip r:embed="rId2">
            <a:extLst/>
          </a:blip>
          <a:stretch>
            <a:fillRect/>
          </a:stretch>
        </p:blipFill>
        <p:spPr>
          <a:xfrm>
            <a:off x="1030599" y="1754006"/>
            <a:ext cx="9269555" cy="6011167"/>
          </a:xfrm>
          <a:prstGeom prst="rect">
            <a:avLst/>
          </a:prstGeom>
          <a:ln w="12700">
            <a:miter lim="400000"/>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7" name="Image" descr="Image"/>
          <p:cNvPicPr>
            <a:picLocks noChangeAspect="1"/>
          </p:cNvPicPr>
          <p:nvPr/>
        </p:nvPicPr>
        <p:blipFill>
          <a:blip r:embed="rId2">
            <a:extLst/>
          </a:blip>
          <a:stretch>
            <a:fillRect/>
          </a:stretch>
        </p:blipFill>
        <p:spPr>
          <a:xfrm>
            <a:off x="1080811" y="719281"/>
            <a:ext cx="11745687" cy="7092807"/>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9" name="but conflict if the same files are changed in the same areas"/>
          <p:cNvSpPr txBox="1">
            <a:spLocks noGrp="1"/>
          </p:cNvSpPr>
          <p:nvPr>
            <p:ph type="title"/>
          </p:nvPr>
        </p:nvSpPr>
        <p:spPr>
          <a:prstGeom prst="rect">
            <a:avLst/>
          </a:prstGeom>
        </p:spPr>
        <p:txBody>
          <a:bodyPr/>
          <a:lstStyle/>
          <a:p>
            <a:r>
              <a:rPr>
                <a:solidFill>
                  <a:schemeClr val="bg1"/>
                </a:solidFill>
              </a:rPr>
              <a:t>but conflict if the same files are changed in the same areas</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1" name="conflict markers"/>
          <p:cNvSpPr/>
          <p:nvPr/>
        </p:nvSpPr>
        <p:spPr>
          <a:xfrm>
            <a:off x="1538247" y="8057370"/>
            <a:ext cx="3325126" cy="1359715"/>
          </a:xfrm>
          <a:prstGeom prst="wedgeEllipseCallout">
            <a:avLst>
              <a:gd name="adj1" fmla="val 70169"/>
              <a:gd name="adj2" fmla="val -63876"/>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conflict markers</a:t>
            </a:r>
          </a:p>
        </p:txBody>
      </p:sp>
      <p:sp>
        <p:nvSpPr>
          <p:cNvPr id="522" name="no merge commit is created"/>
          <p:cNvSpPr/>
          <p:nvPr/>
        </p:nvSpPr>
        <p:spPr>
          <a:xfrm>
            <a:off x="9287365" y="7117371"/>
            <a:ext cx="3390479" cy="1699624"/>
          </a:xfrm>
          <a:prstGeom prst="wedgeEllipseCallout">
            <a:avLst>
              <a:gd name="adj1" fmla="val -65544"/>
              <a:gd name="adj2" fmla="val -7142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no merge commit is created</a:t>
            </a:r>
          </a:p>
        </p:txBody>
      </p:sp>
      <p:pic>
        <p:nvPicPr>
          <p:cNvPr id="523" name="Image" descr="Image"/>
          <p:cNvPicPr>
            <a:picLocks noChangeAspect="1"/>
          </p:cNvPicPr>
          <p:nvPr/>
        </p:nvPicPr>
        <p:blipFill>
          <a:blip r:embed="rId3">
            <a:extLst/>
          </a:blip>
          <a:stretch>
            <a:fillRect/>
          </a:stretch>
        </p:blipFill>
        <p:spPr>
          <a:xfrm>
            <a:off x="3348300" y="0"/>
            <a:ext cx="6308200" cy="9753600"/>
          </a:xfrm>
          <a:prstGeom prst="rect">
            <a:avLst/>
          </a:prstGeom>
          <a:ln w="12700">
            <a:miter lim="400000"/>
          </a:ln>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25" name="m() {…"/>
          <p:cNvSpPr txBox="1"/>
          <p:nvPr/>
        </p:nvSpPr>
        <p:spPr>
          <a:xfrm>
            <a:off x="5520561" y="557230"/>
            <a:ext cx="1674131"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m() {</a:t>
            </a:r>
          </a:p>
          <a:p>
            <a:pPr algn="l"/>
            <a:r>
              <a:t>   x=1;</a:t>
            </a:r>
          </a:p>
          <a:p>
            <a:pPr algn="l"/>
            <a:r>
              <a:t>   y=2;</a:t>
            </a:r>
          </a:p>
          <a:p>
            <a:pPr algn="l"/>
            <a:r>
              <a:t>   z=3;</a:t>
            </a:r>
          </a:p>
          <a:p>
            <a:pPr algn="l"/>
            <a:r>
              <a:t>}</a:t>
            </a:r>
          </a:p>
        </p:txBody>
      </p:sp>
      <p:sp>
        <p:nvSpPr>
          <p:cNvPr id="526" name="m() {…"/>
          <p:cNvSpPr txBox="1"/>
          <p:nvPr/>
        </p:nvSpPr>
        <p:spPr>
          <a:xfrm>
            <a:off x="1578031" y="3913313"/>
            <a:ext cx="1674132"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m() {</a:t>
            </a:r>
          </a:p>
          <a:p>
            <a:pPr algn="l"/>
            <a:r>
              <a:t>   x=0;</a:t>
            </a:r>
          </a:p>
          <a:p>
            <a:pPr algn="l"/>
            <a:r>
              <a:t>   y=2;</a:t>
            </a:r>
          </a:p>
          <a:p>
            <a:pPr algn="l"/>
            <a:r>
              <a:t>   z=3;</a:t>
            </a:r>
          </a:p>
          <a:p>
            <a:pPr algn="l"/>
            <a:r>
              <a:t>}</a:t>
            </a:r>
          </a:p>
        </p:txBody>
      </p:sp>
      <p:sp>
        <p:nvSpPr>
          <p:cNvPr id="527" name="m() {…"/>
          <p:cNvSpPr txBox="1"/>
          <p:nvPr/>
        </p:nvSpPr>
        <p:spPr>
          <a:xfrm>
            <a:off x="9466430" y="3913313"/>
            <a:ext cx="1674132"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m() {</a:t>
            </a:r>
          </a:p>
          <a:p>
            <a:pPr algn="l"/>
            <a:r>
              <a:t>   x=1;</a:t>
            </a:r>
          </a:p>
          <a:p>
            <a:pPr algn="l"/>
            <a:r>
              <a:t>   y=2;</a:t>
            </a:r>
          </a:p>
          <a:p>
            <a:pPr algn="l"/>
            <a:r>
              <a:t>   z=4;</a:t>
            </a:r>
          </a:p>
          <a:p>
            <a:pPr algn="l"/>
            <a:r>
              <a:t>}</a:t>
            </a:r>
          </a:p>
        </p:txBody>
      </p:sp>
      <p:sp>
        <p:nvSpPr>
          <p:cNvPr id="528" name="m() {…"/>
          <p:cNvSpPr txBox="1"/>
          <p:nvPr/>
        </p:nvSpPr>
        <p:spPr>
          <a:xfrm>
            <a:off x="5665334" y="6405163"/>
            <a:ext cx="1674132"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m() {</a:t>
            </a:r>
          </a:p>
          <a:p>
            <a:pPr algn="l"/>
            <a:r>
              <a:t>   x=0;</a:t>
            </a:r>
          </a:p>
          <a:p>
            <a:pPr algn="l"/>
            <a:r>
              <a:t>   y=2;</a:t>
            </a:r>
          </a:p>
          <a:p>
            <a:pPr algn="l"/>
            <a:r>
              <a:t>   z=4;</a:t>
            </a:r>
          </a:p>
          <a:p>
            <a:pPr algn="l"/>
            <a:r>
              <a:t>}</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0" name="separators define areas"/>
          <p:cNvSpPr txBox="1">
            <a:spLocks noGrp="1"/>
          </p:cNvSpPr>
          <p:nvPr>
            <p:ph type="title"/>
          </p:nvPr>
        </p:nvSpPr>
        <p:spPr>
          <a:prstGeom prst="rect">
            <a:avLst/>
          </a:prstGeom>
        </p:spPr>
        <p:txBody>
          <a:bodyPr/>
          <a:lstStyle/>
          <a:p>
            <a:r>
              <a:rPr>
                <a:solidFill>
                  <a:schemeClr val="bg1"/>
                </a:solidFill>
              </a:rPr>
              <a:t>separators define areas</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 name="separator"/>
          <p:cNvSpPr/>
          <p:nvPr/>
        </p:nvSpPr>
        <p:spPr>
          <a:xfrm>
            <a:off x="1538247" y="7685804"/>
            <a:ext cx="3325126" cy="1359715"/>
          </a:xfrm>
          <a:prstGeom prst="wedgeEllipseCallout">
            <a:avLst>
              <a:gd name="adj1" fmla="val 70169"/>
              <a:gd name="adj2" fmla="val -63876"/>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separator</a:t>
            </a:r>
          </a:p>
        </p:txBody>
      </p:sp>
      <p:pic>
        <p:nvPicPr>
          <p:cNvPr id="533" name="Image" descr="Image"/>
          <p:cNvPicPr>
            <a:picLocks noChangeAspect="1"/>
          </p:cNvPicPr>
          <p:nvPr/>
        </p:nvPicPr>
        <p:blipFill>
          <a:blip r:embed="rId3">
            <a:extLst/>
          </a:blip>
          <a:stretch>
            <a:fillRect/>
          </a:stretch>
        </p:blipFill>
        <p:spPr>
          <a:xfrm>
            <a:off x="3353323" y="0"/>
            <a:ext cx="6298154" cy="97536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70" name="Results"/>
          <p:cNvSpPr txBox="1">
            <a:spLocks noGrp="1"/>
          </p:cNvSpPr>
          <p:nvPr>
            <p:ph type="title"/>
          </p:nvPr>
        </p:nvSpPr>
        <p:spPr>
          <a:prstGeom prst="rect">
            <a:avLst/>
          </a:prstGeom>
        </p:spPr>
        <p:txBody>
          <a:bodyPr/>
          <a:lstStyle/>
          <a:p>
            <a:r>
              <a:rPr>
                <a:solidFill>
                  <a:schemeClr val="bg1"/>
                </a:solidFill>
              </a:rPr>
              <a:t>Results</a:t>
            </a:r>
          </a:p>
        </p:txBody>
      </p:sp>
      <p:sp>
        <p:nvSpPr>
          <p:cNvPr id="271" name="Identifies git purposes, concepts, and some misfits (design flaws)…"/>
          <p:cNvSpPr txBox="1">
            <a:spLocks noGrp="1"/>
          </p:cNvSpPr>
          <p:nvPr>
            <p:ph type="body" idx="1"/>
          </p:nvPr>
        </p:nvSpPr>
        <p:spPr>
          <a:xfrm>
            <a:off x="1270000" y="2336430"/>
            <a:ext cx="10464800" cy="7337522"/>
          </a:xfrm>
          <a:prstGeom prst="rect">
            <a:avLst/>
          </a:prstGeom>
        </p:spPr>
        <p:txBody>
          <a:bodyPr/>
          <a:lstStyle/>
          <a:p>
            <a:r>
              <a:rPr>
                <a:solidFill>
                  <a:schemeClr val="bg1"/>
                </a:solidFill>
              </a:rPr>
              <a:t>Identifies git purposes, concepts, and some misfits (design flaws)</a:t>
            </a:r>
          </a:p>
          <a:p>
            <a:r>
              <a:rPr>
                <a:solidFill>
                  <a:schemeClr val="bg1"/>
                </a:solidFill>
              </a:rPr>
              <a:t>Proposes gitless to solve the misfits</a:t>
            </a:r>
          </a:p>
          <a:p>
            <a:r>
              <a:rPr>
                <a:solidFill>
                  <a:schemeClr val="bg1"/>
                </a:solidFill>
              </a:rPr>
              <a:t>Brings evidence that the misfits negatively impact developers (by mining related StackOverflow questions)</a:t>
            </a:r>
          </a:p>
          <a:p>
            <a:r>
              <a:rPr>
                <a:solidFill>
                  <a:schemeClr val="bg1"/>
                </a:solidFill>
              </a:rPr>
              <a:t>Brings inconclusive evidence (experiment + survey with 11 researchers) that gitless might help people to complete tasks quickly </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5" name="git merge does not detect semantic conflicts"/>
          <p:cNvSpPr txBox="1">
            <a:spLocks noGrp="1"/>
          </p:cNvSpPr>
          <p:nvPr>
            <p:ph type="title"/>
          </p:nvPr>
        </p:nvSpPr>
        <p:spPr>
          <a:prstGeom prst="rect">
            <a:avLst/>
          </a:prstGeom>
        </p:spPr>
        <p:txBody>
          <a:bodyPr/>
          <a:lstStyle/>
          <a:p>
            <a:r>
              <a:rPr>
                <a:solidFill>
                  <a:schemeClr val="bg1"/>
                </a:solidFill>
              </a:rPr>
              <a:t>git merge does not detect semantic conflicts</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7" name="BehavioralSemanticConflict.pdf" descr="BehavioralSemanticConflict.pdf"/>
          <p:cNvPicPr>
            <a:picLocks noChangeAspect="1"/>
          </p:cNvPicPr>
          <p:nvPr/>
        </p:nvPicPr>
        <p:blipFill>
          <a:blip r:embed="rId3">
            <a:extLst/>
          </a:blip>
          <a:stretch>
            <a:fillRect/>
          </a:stretch>
        </p:blipFill>
        <p:spPr>
          <a:xfrm>
            <a:off x="374650" y="723900"/>
            <a:ext cx="12763500" cy="8305800"/>
          </a:xfrm>
          <a:prstGeom prst="rect">
            <a:avLst/>
          </a:prstGeom>
          <a:ln w="12700">
            <a:miter lim="400000"/>
          </a:ln>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41" name="git merge, opção para nao considerar whitespace, nao considera linhas em branco.…"/>
          <p:cNvSpPr txBox="1">
            <a:spLocks noGrp="1"/>
          </p:cNvSpPr>
          <p:nvPr>
            <p:ph type="body" idx="1"/>
          </p:nvPr>
        </p:nvSpPr>
        <p:spPr>
          <a:xfrm>
            <a:off x="1270000" y="253365"/>
            <a:ext cx="10875698" cy="9100236"/>
          </a:xfrm>
          <a:prstGeom prst="rect">
            <a:avLst/>
          </a:prstGeom>
        </p:spPr>
        <p:txBody>
          <a:bodyPr/>
          <a:lstStyle/>
          <a:p>
            <a:pPr marL="888999" indent="-571499">
              <a:defRPr sz="3200"/>
            </a:pPr>
            <a:r>
              <a:rPr>
                <a:solidFill>
                  <a:schemeClr val="bg1"/>
                </a:solidFill>
              </a:rPr>
              <a:t>git merge, opção para nao considerar whitespace, nao considera linhas em branco.</a:t>
            </a:r>
          </a:p>
          <a:p>
            <a:pPr marL="888999" indent="-571499">
              <a:defRPr sz="3200"/>
            </a:pPr>
            <a:r>
              <a:rPr>
                <a:solidFill>
                  <a:schemeClr val="bg1"/>
                </a:solidFill>
              </a:rPr>
              <a:t>possibilidade de mais de uma base; criss-cross merge; octopus; git merge base; ver discussoes com guilherme</a:t>
            </a:r>
          </a:p>
          <a:p>
            <a:pPr marL="888999" indent="-571499">
              <a:defRPr sz="3200"/>
            </a:pPr>
            <a:r>
              <a:rPr>
                <a:solidFill>
                  <a:schemeClr val="bg1"/>
                </a:solidFill>
              </a:rPr>
              <a:t>With the strategies that use 3-way merge (including the default, recursive), if a change is made on both branches, but later reverted on one of the branches, that change will be present in the merged result; some people find this behavior confusing. It occurs because only the heads and the merge base are considered when performing a merge, not the individual commits. The merge algorithm therefore considers the reverted change as no change at all, and substitutes the changed version instead.</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43" name="Image" descr="Image"/>
          <p:cNvPicPr>
            <a:picLocks noChangeAspect="1"/>
          </p:cNvPicPr>
          <p:nvPr/>
        </p:nvPicPr>
        <p:blipFill>
          <a:blip r:embed="rId3">
            <a:extLst/>
          </a:blip>
          <a:stretch>
            <a:fillRect/>
          </a:stretch>
        </p:blipFill>
        <p:spPr>
          <a:xfrm>
            <a:off x="2651833" y="0"/>
            <a:ext cx="7701134" cy="9753600"/>
          </a:xfrm>
          <a:prstGeom prst="rect">
            <a:avLst/>
          </a:prstGeom>
          <a:ln w="12700">
            <a:miter lim="400000"/>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7"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9"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3" name="Configuration management 2, advanced concepts and operations"/>
          <p:cNvSpPr txBox="1">
            <a:spLocks noGrp="1"/>
          </p:cNvSpPr>
          <p:nvPr>
            <p:ph type="title"/>
          </p:nvPr>
        </p:nvSpPr>
        <p:spPr>
          <a:prstGeom prst="rect">
            <a:avLst/>
          </a:prstGeom>
        </p:spPr>
        <p:txBody>
          <a:bodyPr/>
          <a:lstStyle>
            <a:lvl1pPr defTabSz="560831">
              <a:defRPr sz="8064"/>
            </a:lvl1pPr>
          </a:lstStyle>
          <a:p>
            <a:r>
              <a:rPr>
                <a:solidFill>
                  <a:schemeClr val="bg1"/>
                </a:solidFill>
              </a:rPr>
              <a:t>Configuration management 2, advanced concepts and operations</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5" name="Configuration management 3, continuous integration and deployment"/>
          <p:cNvSpPr txBox="1">
            <a:spLocks noGrp="1"/>
          </p:cNvSpPr>
          <p:nvPr>
            <p:ph type="title"/>
          </p:nvPr>
        </p:nvSpPr>
        <p:spPr>
          <a:prstGeom prst="rect">
            <a:avLst/>
          </a:prstGeom>
        </p:spPr>
        <p:txBody>
          <a:bodyPr/>
          <a:lstStyle>
            <a:lvl1pPr defTabSz="514095">
              <a:defRPr sz="7392"/>
            </a:lvl1pPr>
          </a:lstStyle>
          <a:p>
            <a:r>
              <a:rPr>
                <a:solidFill>
                  <a:schemeClr val="bg1"/>
                </a:solidFill>
              </a:rPr>
              <a:t>Configuration management 3, continuous integration and deployment</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7" name="Branches"/>
          <p:cNvSpPr txBox="1">
            <a:spLocks noGrp="1"/>
          </p:cNvSpPr>
          <p:nvPr>
            <p:ph type="title"/>
          </p:nvPr>
        </p:nvSpPr>
        <p:spPr>
          <a:prstGeom prst="rect">
            <a:avLst/>
          </a:prstGeom>
        </p:spPr>
        <p:txBody>
          <a:bodyPr/>
          <a:lstStyle/>
          <a:p>
            <a:r>
              <a:rPr>
                <a:solidFill>
                  <a:schemeClr val="bg1"/>
                </a:solidFill>
              </a:rPr>
              <a:t>Branches</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9" name="Branches are used for supporting…"/>
          <p:cNvSpPr txBox="1">
            <a:spLocks noGrp="1"/>
          </p:cNvSpPr>
          <p:nvPr>
            <p:ph type="title"/>
          </p:nvPr>
        </p:nvSpPr>
        <p:spPr>
          <a:xfrm>
            <a:off x="1270000" y="254000"/>
            <a:ext cx="10464800" cy="2687384"/>
          </a:xfrm>
          <a:prstGeom prst="rect">
            <a:avLst/>
          </a:prstGeom>
        </p:spPr>
        <p:txBody>
          <a:bodyPr/>
          <a:lstStyle/>
          <a:p>
            <a:r>
              <a:rPr>
                <a:solidFill>
                  <a:schemeClr val="bg1"/>
                </a:solidFill>
              </a:rPr>
              <a:t>Branches are used for supporting…</a:t>
            </a:r>
          </a:p>
        </p:txBody>
      </p:sp>
      <p:sp>
        <p:nvSpPr>
          <p:cNvPr id="560" name="independent development…"/>
          <p:cNvSpPr txBox="1">
            <a:spLocks noGrp="1"/>
          </p:cNvSpPr>
          <p:nvPr>
            <p:ph type="body" idx="1"/>
          </p:nvPr>
        </p:nvSpPr>
        <p:spPr>
          <a:xfrm>
            <a:off x="1688455" y="3065949"/>
            <a:ext cx="9627890" cy="6035510"/>
          </a:xfrm>
          <a:prstGeom prst="rect">
            <a:avLst/>
          </a:prstGeom>
        </p:spPr>
        <p:txBody>
          <a:bodyPr/>
          <a:lstStyle/>
          <a:p>
            <a:r>
              <a:rPr>
                <a:solidFill>
                  <a:schemeClr val="bg1"/>
                </a:solidFill>
              </a:rPr>
              <a:t>independent development</a:t>
            </a:r>
          </a:p>
          <a:p>
            <a:pPr lvl="1"/>
            <a:r>
              <a:rPr>
                <a:solidFill>
                  <a:schemeClr val="bg1"/>
                </a:solidFill>
              </a:rPr>
              <a:t>feature or component development</a:t>
            </a:r>
          </a:p>
          <a:p>
            <a:pPr lvl="1"/>
            <a:r>
              <a:rPr>
                <a:solidFill>
                  <a:schemeClr val="bg1"/>
                </a:solidFill>
              </a:rPr>
              <a:t>bug fixing </a:t>
            </a:r>
          </a:p>
          <a:p>
            <a:r>
              <a:rPr>
                <a:solidFill>
                  <a:schemeClr val="bg1"/>
                </a:solidFill>
              </a:rPr>
              <a:t>bug fixing in previous releases</a:t>
            </a:r>
          </a:p>
          <a:p>
            <a:r>
              <a:rPr>
                <a:solidFill>
                  <a:schemeClr val="bg1"/>
                </a:solidFill>
              </a:rPr>
              <a:t>customer specific variants (not a good idea, better options available)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874993" y="2164944"/>
            <a:ext cx="11254814" cy="4638565"/>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2" name="Branches isolate changes until they are..."/>
          <p:cNvSpPr txBox="1">
            <a:spLocks noGrp="1"/>
          </p:cNvSpPr>
          <p:nvPr>
            <p:ph type="title"/>
          </p:nvPr>
        </p:nvSpPr>
        <p:spPr>
          <a:xfrm>
            <a:off x="1270000" y="254000"/>
            <a:ext cx="10464800" cy="2664492"/>
          </a:xfrm>
          <a:prstGeom prst="rect">
            <a:avLst/>
          </a:prstGeom>
        </p:spPr>
        <p:txBody>
          <a:bodyPr/>
          <a:lstStyle/>
          <a:p>
            <a:r>
              <a:rPr>
                <a:solidFill>
                  <a:schemeClr val="bg1"/>
                </a:solidFill>
              </a:rPr>
              <a:t>Branches isolate changes until they are...</a:t>
            </a:r>
          </a:p>
        </p:txBody>
      </p:sp>
      <p:sp>
        <p:nvSpPr>
          <p:cNvPr id="563" name="mature (do not break other functionality)…"/>
          <p:cNvSpPr txBox="1">
            <a:spLocks noGrp="1"/>
          </p:cNvSpPr>
          <p:nvPr>
            <p:ph type="body" idx="1"/>
          </p:nvPr>
        </p:nvSpPr>
        <p:spPr>
          <a:xfrm>
            <a:off x="1462713" y="3272765"/>
            <a:ext cx="10272087" cy="6064081"/>
          </a:xfrm>
          <a:prstGeom prst="rect">
            <a:avLst/>
          </a:prstGeom>
        </p:spPr>
        <p:txBody>
          <a:bodyPr/>
          <a:lstStyle/>
          <a:p>
            <a:r>
              <a:rPr>
                <a:solidFill>
                  <a:schemeClr val="bg1"/>
                </a:solidFill>
              </a:rPr>
              <a:t>mature (do not break other functionality) </a:t>
            </a:r>
          </a:p>
          <a:p>
            <a:r>
              <a:rPr>
                <a:solidFill>
                  <a:schemeClr val="bg1"/>
                </a:solidFill>
              </a:rPr>
              <a:t>chosen for a release (in master) </a:t>
            </a:r>
          </a:p>
          <a:p>
            <a:r>
              <a:rPr>
                <a:solidFill>
                  <a:schemeClr val="bg1"/>
                </a:solidFill>
              </a:rPr>
              <a:t>ready to be updated with other changes (from master, without breaking development flow)</a:t>
            </a:r>
          </a:p>
          <a:p>
            <a:r>
              <a:rPr>
                <a:solidFill>
                  <a:schemeClr val="bg1"/>
                </a:solidFill>
              </a:rPr>
              <a:t>reconciled with alternative functionality</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7" name="But we should use with care"/>
          <p:cNvSpPr txBox="1">
            <a:spLocks noGrp="1"/>
          </p:cNvSpPr>
          <p:nvPr>
            <p:ph type="title"/>
          </p:nvPr>
        </p:nvSpPr>
        <p:spPr>
          <a:prstGeom prst="rect">
            <a:avLst/>
          </a:prstGeom>
        </p:spPr>
        <p:txBody>
          <a:bodyPr/>
          <a:lstStyle/>
          <a:p>
            <a:r>
              <a:rPr>
                <a:solidFill>
                  <a:schemeClr val="bg1"/>
                </a:solidFill>
              </a:rPr>
              <a:t>But we should use with care</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9" name="Risks of branching"/>
          <p:cNvSpPr txBox="1">
            <a:spLocks noGrp="1"/>
          </p:cNvSpPr>
          <p:nvPr>
            <p:ph type="title"/>
          </p:nvPr>
        </p:nvSpPr>
        <p:spPr>
          <a:xfrm>
            <a:off x="1270000" y="254000"/>
            <a:ext cx="10464800" cy="2562370"/>
          </a:xfrm>
          <a:prstGeom prst="rect">
            <a:avLst/>
          </a:prstGeom>
        </p:spPr>
        <p:txBody>
          <a:bodyPr/>
          <a:lstStyle/>
          <a:p>
            <a:r>
              <a:rPr>
                <a:solidFill>
                  <a:schemeClr val="bg1"/>
                </a:solidFill>
              </a:rPr>
              <a:t>Risks of branching</a:t>
            </a:r>
          </a:p>
        </p:txBody>
      </p:sp>
      <p:sp>
        <p:nvSpPr>
          <p:cNvPr id="570" name="isolation provided by branches reduce pressure to integrate changes (increase time to market)…"/>
          <p:cNvSpPr txBox="1">
            <a:spLocks noGrp="1"/>
          </p:cNvSpPr>
          <p:nvPr>
            <p:ph type="body" idx="1"/>
          </p:nvPr>
        </p:nvSpPr>
        <p:spPr>
          <a:xfrm>
            <a:off x="1069654" y="2678430"/>
            <a:ext cx="10865492" cy="6636514"/>
          </a:xfrm>
          <a:prstGeom prst="rect">
            <a:avLst/>
          </a:prstGeom>
        </p:spPr>
        <p:txBody>
          <a:bodyPr/>
          <a:lstStyle/>
          <a:p>
            <a:r>
              <a:rPr>
                <a:solidFill>
                  <a:schemeClr val="bg1"/>
                </a:solidFill>
              </a:rPr>
              <a:t>isolation provided by branches reduce pressure to integrate changes (increase time to market)</a:t>
            </a:r>
          </a:p>
          <a:p>
            <a:r>
              <a:rPr>
                <a:solidFill>
                  <a:schemeClr val="bg1"/>
                </a:solidFill>
              </a:rPr>
              <a:t>delayed integration </a:t>
            </a:r>
          </a:p>
          <a:p>
            <a:pPr lvl="1"/>
            <a:r>
              <a:rPr>
                <a:solidFill>
                  <a:schemeClr val="bg1"/>
                </a:solidFill>
              </a:rPr>
              <a:t>increase the risk of conflicts, which are harder to solve the latter they are detected</a:t>
            </a:r>
          </a:p>
          <a:p>
            <a:pPr lvl="1"/>
            <a:r>
              <a:rPr>
                <a:solidFill>
                  <a:schemeClr val="bg1"/>
                </a:solidFill>
              </a:rPr>
              <a:t>developers might avoid refactoring because of the risk of conflicts</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2" name="promiscuous— branch to branch— integration, or from master to branch, could reduce the risks"/>
          <p:cNvSpPr txBox="1">
            <a:spLocks noGrp="1"/>
          </p:cNvSpPr>
          <p:nvPr>
            <p:ph type="title"/>
          </p:nvPr>
        </p:nvSpPr>
        <p:spPr>
          <a:xfrm>
            <a:off x="1065098" y="1911140"/>
            <a:ext cx="10874604" cy="5931320"/>
          </a:xfrm>
          <a:prstGeom prst="rect">
            <a:avLst/>
          </a:prstGeom>
        </p:spPr>
        <p:txBody>
          <a:bodyPr/>
          <a:lstStyle>
            <a:lvl1pPr>
              <a:defRPr sz="6200"/>
            </a:lvl1pPr>
          </a:lstStyle>
          <a:p>
            <a:r>
              <a:rPr>
                <a:solidFill>
                  <a:schemeClr val="bg1"/>
                </a:solidFill>
              </a:rPr>
              <a:t>promiscuous— branch to branch— integration, or from master to branch, could reduce the risks</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4" name="Code integration is not restricted to branches in a single repository"/>
          <p:cNvSpPr txBox="1">
            <a:spLocks noGrp="1"/>
          </p:cNvSpPr>
          <p:nvPr>
            <p:ph type="title"/>
          </p:nvPr>
        </p:nvSpPr>
        <p:spPr>
          <a:xfrm>
            <a:off x="1270000" y="2337405"/>
            <a:ext cx="10464800" cy="5078790"/>
          </a:xfrm>
          <a:prstGeom prst="rect">
            <a:avLst/>
          </a:prstGeom>
        </p:spPr>
        <p:txBody>
          <a:bodyPr/>
          <a:lstStyle/>
          <a:p>
            <a:r>
              <a:rPr>
                <a:solidFill>
                  <a:schemeClr val="bg1"/>
                </a:solidFill>
              </a:rPr>
              <a:t>Code integration is not restricted to branches in a single repository</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6" name="git pull…"/>
          <p:cNvSpPr txBox="1">
            <a:spLocks noGrp="1"/>
          </p:cNvSpPr>
          <p:nvPr>
            <p:ph type="title"/>
          </p:nvPr>
        </p:nvSpPr>
        <p:spPr>
          <a:xfrm>
            <a:off x="1270000" y="2337405"/>
            <a:ext cx="10464800" cy="5078790"/>
          </a:xfrm>
          <a:prstGeom prst="rect">
            <a:avLst/>
          </a:prstGeom>
        </p:spPr>
        <p:txBody>
          <a:bodyPr/>
          <a:lstStyle/>
          <a:p>
            <a:r>
              <a:rPr>
                <a:solidFill>
                  <a:schemeClr val="bg1"/>
                </a:solidFill>
              </a:rPr>
              <a:t>git pull</a:t>
            </a:r>
          </a:p>
          <a:p>
            <a:r>
              <a:rPr>
                <a:solidFill>
                  <a:schemeClr val="bg1"/>
                </a:solidFill>
              </a:rPr>
              <a:t>(fetch + merge)</a:t>
            </a:r>
          </a:p>
          <a:p>
            <a:endParaRPr>
              <a:solidFill>
                <a:schemeClr val="bg1"/>
              </a:solidFill>
            </a:endParaRPr>
          </a:p>
          <a:p>
            <a:r>
              <a:rPr>
                <a:solidFill>
                  <a:schemeClr val="bg1"/>
                </a:solidFill>
              </a:rPr>
              <a:t>merging with remote</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0" name="Image" descr="Image"/>
          <p:cNvPicPr>
            <a:picLocks noChangeAspect="1"/>
          </p:cNvPicPr>
          <p:nvPr/>
        </p:nvPicPr>
        <p:blipFill>
          <a:blip r:embed="rId2">
            <a:extLst/>
          </a:blip>
          <a:stretch>
            <a:fillRect/>
          </a:stretch>
        </p:blipFill>
        <p:spPr>
          <a:xfrm>
            <a:off x="964626" y="501091"/>
            <a:ext cx="9097519" cy="8751418"/>
          </a:xfrm>
          <a:prstGeom prst="rect">
            <a:avLst/>
          </a:prstGeom>
          <a:ln w="12700">
            <a:miter lim="400000"/>
          </a:ln>
        </p:spPr>
      </p:pic>
      <p:sp>
        <p:nvSpPr>
          <p:cNvPr id="581" name="pull"/>
          <p:cNvSpPr/>
          <p:nvPr/>
        </p:nvSpPr>
        <p:spPr>
          <a:xfrm>
            <a:off x="10499483" y="4138470"/>
            <a:ext cx="2320829" cy="1838546"/>
          </a:xfrm>
          <a:prstGeom prst="rightArrow">
            <a:avLst>
              <a:gd name="adj1" fmla="val 32000"/>
              <a:gd name="adj2" fmla="val 44774"/>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pull</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3" name="Image" descr="Image"/>
          <p:cNvPicPr>
            <a:picLocks noChangeAspect="1"/>
          </p:cNvPicPr>
          <p:nvPr/>
        </p:nvPicPr>
        <p:blipFill>
          <a:blip r:embed="rId2">
            <a:extLst/>
          </a:blip>
          <a:stretch>
            <a:fillRect/>
          </a:stretch>
        </p:blipFill>
        <p:spPr>
          <a:xfrm>
            <a:off x="964626" y="501091"/>
            <a:ext cx="9114686" cy="8751418"/>
          </a:xfrm>
          <a:prstGeom prst="rect">
            <a:avLst/>
          </a:prstGeom>
          <a:ln w="12700">
            <a:miter lim="400000"/>
          </a:ln>
        </p:spPr>
      </p:pic>
      <p:sp>
        <p:nvSpPr>
          <p:cNvPr id="584" name="push"/>
          <p:cNvSpPr/>
          <p:nvPr/>
        </p:nvSpPr>
        <p:spPr>
          <a:xfrm>
            <a:off x="10499483" y="4138470"/>
            <a:ext cx="2320829" cy="1838546"/>
          </a:xfrm>
          <a:prstGeom prst="rightArrow">
            <a:avLst>
              <a:gd name="adj1" fmla="val 32000"/>
              <a:gd name="adj2" fmla="val 44774"/>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push</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6" name="Image" descr="Image"/>
          <p:cNvPicPr>
            <a:picLocks noChangeAspect="1"/>
          </p:cNvPicPr>
          <p:nvPr/>
        </p:nvPicPr>
        <p:blipFill>
          <a:blip r:embed="rId2">
            <a:extLst/>
          </a:blip>
          <a:stretch>
            <a:fillRect/>
          </a:stretch>
        </p:blipFill>
        <p:spPr>
          <a:xfrm>
            <a:off x="964627" y="501091"/>
            <a:ext cx="9114685" cy="8751418"/>
          </a:xfrm>
          <a:prstGeom prst="rect">
            <a:avLst/>
          </a:prstGeom>
          <a:ln w="12700">
            <a:miter lim="400000"/>
          </a:ln>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8" name="git stash…"/>
          <p:cNvSpPr txBox="1">
            <a:spLocks noGrp="1"/>
          </p:cNvSpPr>
          <p:nvPr>
            <p:ph type="title"/>
          </p:nvPr>
        </p:nvSpPr>
        <p:spPr>
          <a:xfrm>
            <a:off x="1270000" y="1719444"/>
            <a:ext cx="10464800" cy="6314712"/>
          </a:xfrm>
          <a:prstGeom prst="rect">
            <a:avLst/>
          </a:prstGeom>
        </p:spPr>
        <p:txBody>
          <a:bodyPr/>
          <a:lstStyle/>
          <a:p>
            <a:r>
              <a:rPr>
                <a:solidFill>
                  <a:schemeClr val="bg1"/>
                </a:solidFill>
              </a:rPr>
              <a:t>git stash</a:t>
            </a:r>
          </a:p>
          <a:p>
            <a:endParaRPr>
              <a:solidFill>
                <a:schemeClr val="bg1"/>
              </a:solidFill>
            </a:endParaRPr>
          </a:p>
          <a:p>
            <a:r>
              <a:rPr>
                <a:solidFill>
                  <a:schemeClr val="bg1"/>
                </a:solidFill>
              </a:rPr>
              <a:t>temporarily saving partial changes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275" name="Screen Shot 2019-08-20 at 10.10.30.png" descr="Screen Shot 2019-08-20 at 10.10.30.png"/>
          <p:cNvPicPr>
            <a:picLocks noChangeAspect="1"/>
          </p:cNvPicPr>
          <p:nvPr/>
        </p:nvPicPr>
        <p:blipFill>
          <a:blip r:embed="rId2">
            <a:extLst/>
          </a:blip>
          <a:stretch>
            <a:fillRect/>
          </a:stretch>
        </p:blipFill>
        <p:spPr>
          <a:xfrm>
            <a:off x="80312" y="1985740"/>
            <a:ext cx="12844176" cy="5710703"/>
          </a:xfrm>
          <a:prstGeom prst="rect">
            <a:avLst/>
          </a:prstGeom>
          <a:ln w="12700">
            <a:miter lim="400000"/>
          </a:ln>
        </p:spPr>
      </p:pic>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0" name="Image" descr="Image"/>
          <p:cNvPicPr>
            <a:picLocks noChangeAspect="1"/>
          </p:cNvPicPr>
          <p:nvPr/>
        </p:nvPicPr>
        <p:blipFill>
          <a:blip r:embed="rId2">
            <a:extLst/>
          </a:blip>
          <a:stretch>
            <a:fillRect/>
          </a:stretch>
        </p:blipFill>
        <p:spPr>
          <a:xfrm>
            <a:off x="1544932" y="400812"/>
            <a:ext cx="9914936" cy="8951976"/>
          </a:xfrm>
          <a:prstGeom prst="rect">
            <a:avLst/>
          </a:prstGeom>
          <a:ln w="12700">
            <a:miter lim="400000"/>
          </a:ln>
        </p:spPr>
      </p:pic>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2"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94" name="1. O commit mais recente do seu master privado, e do repositório principal, é C1…"/>
          <p:cNvSpPr txBox="1">
            <a:spLocks noGrp="1"/>
          </p:cNvSpPr>
          <p:nvPr>
            <p:ph type="body" idx="1"/>
          </p:nvPr>
        </p:nvSpPr>
        <p:spPr>
          <a:xfrm>
            <a:off x="1181027" y="129277"/>
            <a:ext cx="10850789" cy="9495046"/>
          </a:xfrm>
          <a:prstGeom prst="rect">
            <a:avLst/>
          </a:prstGeom>
        </p:spPr>
        <p:txBody>
          <a:bodyPr/>
          <a:lstStyle/>
          <a:p>
            <a:pPr>
              <a:defRPr sz="1900"/>
            </a:pPr>
            <a:r>
              <a:rPr>
                <a:solidFill>
                  <a:schemeClr val="bg1"/>
                </a:solidFill>
              </a:rPr>
              <a:t>1. O commit mais recente do seu master privado, e do repositório principal, é C1</a:t>
            </a:r>
          </a:p>
          <a:p>
            <a:pPr>
              <a:defRPr sz="1900"/>
            </a:pPr>
            <a:r>
              <a:rPr>
                <a:solidFill>
                  <a:schemeClr val="bg1"/>
                </a:solidFill>
              </a:rPr>
              <a:t>2. Você começa a trabalhar em uma nova feature (em master mesmo), alterando arquivos, mas sem ainda dar commit</a:t>
            </a:r>
          </a:p>
          <a:p>
            <a:pPr>
              <a:defRPr sz="1900"/>
            </a:pPr>
            <a:r>
              <a:rPr>
                <a:solidFill>
                  <a:schemeClr val="bg1"/>
                </a:solidFill>
              </a:rPr>
              <a:t>3. Mr Timbu envia uma correção crítica para o repositório principal, commit C2, e avisa a toda equipe para atualizar logo seus repositórios locais</a:t>
            </a:r>
          </a:p>
          <a:p>
            <a:pPr>
              <a:defRPr sz="1900"/>
            </a:pPr>
            <a:r>
              <a:rPr>
                <a:solidFill>
                  <a:schemeClr val="bg1"/>
                </a:solidFill>
              </a:rPr>
              <a:t>4. Como você ainda não concluiu uma mudança lógica que merecesse um novo commit, você dá git pull</a:t>
            </a:r>
          </a:p>
          <a:p>
            <a:pPr>
              <a:defRPr sz="1900"/>
            </a:pPr>
            <a:r>
              <a:rPr>
                <a:solidFill>
                  <a:schemeClr val="bg1"/>
                </a:solidFill>
              </a:rPr>
              <a:t>5. As mudanças de C2 conflitam com as suas, que ainda não foram comitadas</a:t>
            </a:r>
          </a:p>
          <a:p>
            <a:pPr>
              <a:defRPr sz="1900"/>
            </a:pPr>
            <a:r>
              <a:rPr>
                <a:solidFill>
                  <a:schemeClr val="bg1"/>
                </a:solidFill>
              </a:rPr>
              <a:t>6. Você da stash nas suas mudanças, e vai haver um fast-forward no seu repositório, que agora ficará com C1 -&gt; C2</a:t>
            </a:r>
          </a:p>
          <a:p>
            <a:pPr>
              <a:defRPr sz="1900"/>
            </a:pPr>
            <a:r>
              <a:rPr>
                <a:solidFill>
                  <a:schemeClr val="bg1"/>
                </a:solidFill>
              </a:rPr>
              <a:t>7. Você da unstash, resolve os conflitos, termina a mudança lógica que merece um commit, e dá git commit</a:t>
            </a:r>
          </a:p>
          <a:p>
            <a:pPr>
              <a:defRPr sz="1900"/>
            </a:pPr>
            <a:r>
              <a:rPr>
                <a:solidFill>
                  <a:schemeClr val="bg1"/>
                </a:solidFill>
              </a:rPr>
              <a:t>8. Seu repositório fica C1-&gt;C2-&gt;C3, sem commit de merge, mesmo tendo havido uma integração entre o seu código e o de Mr Timbu</a:t>
            </a:r>
          </a:p>
          <a:p>
            <a:pPr>
              <a:defRPr sz="1900"/>
            </a:pPr>
            <a:r>
              <a:rPr>
                <a:solidFill>
                  <a:schemeClr val="bg1"/>
                </a:solidFill>
              </a:rPr>
              <a:t>Se em 4 você tivesse dado um commit antes do pull, o commit de merge teria sido criado e a integração seria capturada pela nossa análise!</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6" name="stash area is a stack"/>
          <p:cNvSpPr txBox="1">
            <a:spLocks noGrp="1"/>
          </p:cNvSpPr>
          <p:nvPr>
            <p:ph type="title"/>
          </p:nvPr>
        </p:nvSpPr>
        <p:spPr>
          <a:xfrm>
            <a:off x="1270000" y="2199564"/>
            <a:ext cx="10464800" cy="5354472"/>
          </a:xfrm>
          <a:prstGeom prst="rect">
            <a:avLst/>
          </a:prstGeom>
        </p:spPr>
        <p:txBody>
          <a:bodyPr/>
          <a:lstStyle/>
          <a:p>
            <a:r>
              <a:rPr>
                <a:solidFill>
                  <a:schemeClr val="bg1"/>
                </a:solidFill>
              </a:rPr>
              <a:t>stash area is a stack</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98"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0" name="git stash drop (pop)…"/>
          <p:cNvSpPr txBox="1">
            <a:spLocks noGrp="1"/>
          </p:cNvSpPr>
          <p:nvPr>
            <p:ph type="title"/>
          </p:nvPr>
        </p:nvSpPr>
        <p:spPr>
          <a:xfrm>
            <a:off x="1270000" y="2199564"/>
            <a:ext cx="10464800" cy="5354472"/>
          </a:xfrm>
          <a:prstGeom prst="rect">
            <a:avLst/>
          </a:prstGeom>
        </p:spPr>
        <p:txBody>
          <a:bodyPr/>
          <a:lstStyle/>
          <a:p>
            <a:r>
              <a:rPr>
                <a:solidFill>
                  <a:schemeClr val="bg1"/>
                </a:solidFill>
              </a:rPr>
              <a:t>git stash drop (pop)</a:t>
            </a:r>
          </a:p>
          <a:p>
            <a:endParaRPr>
              <a:solidFill>
                <a:schemeClr val="bg1"/>
              </a:solidFill>
            </a:endParaRPr>
          </a:p>
          <a:p>
            <a:r>
              <a:rPr>
                <a:solidFill>
                  <a:schemeClr val="bg1"/>
                </a:solidFill>
              </a:rPr>
              <a:t>git stash apply</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02"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04"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6" name="stash code is integrated to the working area…"/>
          <p:cNvSpPr txBox="1">
            <a:spLocks noGrp="1"/>
          </p:cNvSpPr>
          <p:nvPr>
            <p:ph type="title"/>
          </p:nvPr>
        </p:nvSpPr>
        <p:spPr>
          <a:xfrm>
            <a:off x="1270000" y="2224100"/>
            <a:ext cx="10464800" cy="5305400"/>
          </a:xfrm>
          <a:prstGeom prst="rect">
            <a:avLst/>
          </a:prstGeom>
        </p:spPr>
        <p:txBody>
          <a:bodyPr/>
          <a:lstStyle/>
          <a:p>
            <a:r>
              <a:rPr>
                <a:solidFill>
                  <a:schemeClr val="bg1"/>
                </a:solidFill>
              </a:rPr>
              <a:t>stash code is integrated to the working area</a:t>
            </a:r>
          </a:p>
          <a:p>
            <a:endParaRPr>
              <a:solidFill>
                <a:schemeClr val="bg1"/>
              </a:solidFill>
            </a:endParaRPr>
          </a:p>
          <a:p>
            <a:r>
              <a:rPr>
                <a:solidFill>
                  <a:schemeClr val="bg1"/>
                </a:solidFill>
              </a:rPr>
              <a:t>conflicts might arise</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8" name="Other code integration commands"/>
          <p:cNvSpPr txBox="1">
            <a:spLocks noGrp="1"/>
          </p:cNvSpPr>
          <p:nvPr>
            <p:ph type="title"/>
          </p:nvPr>
        </p:nvSpPr>
        <p:spPr>
          <a:prstGeom prst="rect">
            <a:avLst/>
          </a:prstGeom>
        </p:spPr>
        <p:txBody>
          <a:bodyPr/>
          <a:lstStyle/>
          <a:p>
            <a:r>
              <a:rPr>
                <a:solidFill>
                  <a:schemeClr val="bg1"/>
                </a:solidFill>
              </a:rPr>
              <a:t>Other code integration commands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7" name="Overview of main concepts"/>
          <p:cNvSpPr txBox="1">
            <a:spLocks noGrp="1"/>
          </p:cNvSpPr>
          <p:nvPr>
            <p:ph type="title"/>
          </p:nvPr>
        </p:nvSpPr>
        <p:spPr>
          <a:prstGeom prst="rect">
            <a:avLst/>
          </a:prstGeom>
        </p:spPr>
        <p:txBody>
          <a:bodyPr/>
          <a:lstStyle/>
          <a:p>
            <a:r>
              <a:rPr>
                <a:solidFill>
                  <a:schemeClr val="bg1"/>
                </a:solidFill>
              </a:rPr>
              <a:t>Overview of main concepts</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0" name="git rebase"/>
          <p:cNvSpPr txBox="1">
            <a:spLocks noGrp="1"/>
          </p:cNvSpPr>
          <p:nvPr>
            <p:ph type="title"/>
          </p:nvPr>
        </p:nvSpPr>
        <p:spPr>
          <a:prstGeom prst="rect">
            <a:avLst/>
          </a:prstGeom>
        </p:spPr>
        <p:txBody>
          <a:bodyPr/>
          <a:lstStyle/>
          <a:p>
            <a:r>
              <a:rPr>
                <a:solidFill>
                  <a:schemeClr val="bg1"/>
                </a:solidFill>
              </a:rPr>
              <a:t>git rebase</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 name="merge might complicate history"/>
          <p:cNvSpPr txBox="1">
            <a:spLocks noGrp="1"/>
          </p:cNvSpPr>
          <p:nvPr>
            <p:ph type="title"/>
          </p:nvPr>
        </p:nvSpPr>
        <p:spPr>
          <a:prstGeom prst="rect">
            <a:avLst/>
          </a:prstGeom>
        </p:spPr>
        <p:txBody>
          <a:bodyPr/>
          <a:lstStyle/>
          <a:p>
            <a:r>
              <a:rPr>
                <a:solidFill>
                  <a:schemeClr val="bg1"/>
                </a:solidFill>
              </a:rPr>
              <a:t>merge might complicate history</a:t>
            </a:r>
          </a:p>
        </p:txBody>
      </p:sp>
      <p:pic>
        <p:nvPicPr>
          <p:cNvPr id="615" name="Image" descr="Image"/>
          <p:cNvPicPr>
            <a:picLocks noChangeAspect="1"/>
          </p:cNvPicPr>
          <p:nvPr/>
        </p:nvPicPr>
        <p:blipFill>
          <a:blip r:embed="rId2">
            <a:extLst/>
          </a:blip>
          <a:stretch>
            <a:fillRect/>
          </a:stretch>
        </p:blipFill>
        <p:spPr>
          <a:xfrm>
            <a:off x="459684" y="4019391"/>
            <a:ext cx="12085432" cy="4192906"/>
          </a:xfrm>
          <a:prstGeom prst="rect">
            <a:avLst/>
          </a:prstGeom>
          <a:ln w="12700">
            <a:miter lim="400000"/>
          </a:ln>
        </p:spPr>
      </p:pic>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7"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3">
            <a:extLst/>
          </a:blip>
          <a:stretch>
            <a:fillRect/>
          </a:stretch>
        </p:blipFill>
        <p:spPr>
          <a:xfrm>
            <a:off x="120648" y="3499175"/>
            <a:ext cx="12763504" cy="2755250"/>
          </a:xfrm>
          <a:prstGeom prst="rect">
            <a:avLst/>
          </a:prstGeom>
          <a:ln w="12700">
            <a:miter lim="400000"/>
          </a:ln>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25"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29" name="Image" descr="Image"/>
          <p:cNvPicPr>
            <a:picLocks noChangeAspect="1"/>
          </p:cNvPicPr>
          <p:nvPr/>
        </p:nvPicPr>
        <p:blipFill>
          <a:blip r:embed="rId2">
            <a:extLst/>
          </a:blip>
          <a:stretch>
            <a:fillRect/>
          </a:stretch>
        </p:blipFill>
        <p:spPr>
          <a:xfrm>
            <a:off x="120648" y="3005903"/>
            <a:ext cx="10335110" cy="2908148"/>
          </a:xfrm>
          <a:prstGeom prst="rect">
            <a:avLst/>
          </a:prstGeom>
          <a:ln w="12700">
            <a:miter lim="400000"/>
          </a:ln>
        </p:spPr>
      </p:pic>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1" name="interactive rebase…"/>
          <p:cNvSpPr txBox="1">
            <a:spLocks noGrp="1"/>
          </p:cNvSpPr>
          <p:nvPr>
            <p:ph type="title"/>
          </p:nvPr>
        </p:nvSpPr>
        <p:spPr>
          <a:prstGeom prst="rect">
            <a:avLst/>
          </a:prstGeom>
        </p:spPr>
        <p:txBody>
          <a:bodyPr/>
          <a:lstStyle/>
          <a:p>
            <a:r>
              <a:rPr>
                <a:solidFill>
                  <a:schemeClr val="bg1"/>
                </a:solidFill>
              </a:rPr>
              <a:t>interactive rebase</a:t>
            </a:r>
          </a:p>
          <a:p>
            <a:endParaRPr>
              <a:solidFill>
                <a:schemeClr val="bg1"/>
              </a:solidFill>
            </a:endParaRPr>
          </a:p>
          <a:p>
            <a:r>
              <a:rPr>
                <a:solidFill>
                  <a:schemeClr val="bg1"/>
                </a:solidFill>
              </a:rPr>
              <a:t>squash</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3" name="git cherry-pick"/>
          <p:cNvSpPr txBox="1">
            <a:spLocks noGrp="1"/>
          </p:cNvSpPr>
          <p:nvPr>
            <p:ph type="title"/>
          </p:nvPr>
        </p:nvSpPr>
        <p:spPr>
          <a:prstGeom prst="rect">
            <a:avLst/>
          </a:prstGeom>
        </p:spPr>
        <p:txBody>
          <a:bodyPr/>
          <a:lstStyle/>
          <a:p>
            <a:r>
              <a:rPr>
                <a:solidFill>
                  <a:schemeClr val="bg1"/>
                </a:solidFill>
              </a:rPr>
              <a:t>git cherry-pick</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37"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41" name="Image" descr="Image"/>
          <p:cNvPicPr>
            <a:picLocks noChangeAspect="1"/>
          </p:cNvPicPr>
          <p:nvPr/>
        </p:nvPicPr>
        <p:blipFill>
          <a:blip r:embed="rId2">
            <a:extLst/>
          </a:blip>
          <a:stretch>
            <a:fillRect/>
          </a:stretch>
        </p:blipFill>
        <p:spPr>
          <a:xfrm>
            <a:off x="120648" y="3499175"/>
            <a:ext cx="9525775" cy="425204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9" name="Creating a local repository"/>
          <p:cNvSpPr txBox="1">
            <a:spLocks noGrp="1"/>
          </p:cNvSpPr>
          <p:nvPr>
            <p:ph type="title"/>
          </p:nvPr>
        </p:nvSpPr>
        <p:spPr>
          <a:prstGeom prst="rect">
            <a:avLst/>
          </a:prstGeom>
        </p:spPr>
        <p:txBody>
          <a:bodyPr/>
          <a:lstStyle/>
          <a:p>
            <a:r>
              <a:rPr>
                <a:solidFill>
                  <a:schemeClr val="bg1"/>
                </a:solidFill>
              </a:rPr>
              <a:t>Creating a local repository</a:t>
            </a:r>
          </a:p>
        </p:txBody>
      </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43" name="Advanced"/>
          <p:cNvSpPr txBox="1">
            <a:spLocks noGrp="1"/>
          </p:cNvSpPr>
          <p:nvPr>
            <p:ph type="title"/>
          </p:nvPr>
        </p:nvSpPr>
        <p:spPr>
          <a:prstGeom prst="rect">
            <a:avLst/>
          </a:prstGeom>
        </p:spPr>
        <p:txBody>
          <a:bodyPr/>
          <a:lstStyle/>
          <a:p>
            <a:r>
              <a:rPr>
                <a:solidFill>
                  <a:schemeClr val="bg1"/>
                </a:solidFill>
              </a:rPr>
              <a:t>Advanced</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45" name="git config"/>
          <p:cNvSpPr txBox="1">
            <a:spLocks noGrp="1"/>
          </p:cNvSpPr>
          <p:nvPr>
            <p:ph type="title"/>
          </p:nvPr>
        </p:nvSpPr>
        <p:spPr>
          <a:prstGeom prst="rect">
            <a:avLst/>
          </a:prstGeom>
        </p:spPr>
        <p:txBody>
          <a:bodyPr/>
          <a:lstStyle/>
          <a:p>
            <a:r>
              <a:rPr>
                <a:solidFill>
                  <a:schemeClr val="bg1"/>
                </a:solidFill>
              </a:rPr>
              <a:t>git config</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47" name="git tag"/>
          <p:cNvSpPr txBox="1">
            <a:spLocks noGrp="1"/>
          </p:cNvSpPr>
          <p:nvPr>
            <p:ph type="title"/>
          </p:nvPr>
        </p:nvSpPr>
        <p:spPr>
          <a:prstGeom prst="rect">
            <a:avLst/>
          </a:prstGeom>
        </p:spPr>
        <p:txBody>
          <a:bodyPr/>
          <a:lstStyle/>
          <a:p>
            <a:r>
              <a:rPr>
                <a:solidFill>
                  <a:schemeClr val="bg1"/>
                </a:solidFill>
              </a:rPr>
              <a:t>git tag</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49" name="Image" descr="Image"/>
          <p:cNvPicPr>
            <a:picLocks noChangeAspect="1"/>
          </p:cNvPicPr>
          <p:nvPr/>
        </p:nvPicPr>
        <p:blipFill>
          <a:blip r:embed="rId2">
            <a:extLst/>
          </a:blip>
          <a:stretch>
            <a:fillRect/>
          </a:stretch>
        </p:blipFill>
        <p:spPr>
          <a:xfrm>
            <a:off x="93077" y="3488516"/>
            <a:ext cx="12818646" cy="4429845"/>
          </a:xfrm>
          <a:prstGeom prst="rect">
            <a:avLst/>
          </a:prstGeom>
          <a:ln w="12700">
            <a:miter lim="400000"/>
          </a:ln>
        </p:spPr>
      </p:pic>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it reset"/>
          <p:cNvSpPr txBox="1">
            <a:spLocks noGrp="1"/>
          </p:cNvSpPr>
          <p:nvPr>
            <p:ph type="title"/>
          </p:nvPr>
        </p:nvSpPr>
        <p:spPr>
          <a:prstGeom prst="rect">
            <a:avLst/>
          </a:prstGeom>
        </p:spPr>
        <p:txBody>
          <a:bodyPr/>
          <a:lstStyle/>
          <a:p>
            <a:pPr lvl="1"/>
            <a:r>
              <a:rPr>
                <a:solidFill>
                  <a:schemeClr val="bg1"/>
                </a:solidFill>
              </a:rPr>
              <a:t>git reset</a:t>
            </a:r>
          </a:p>
        </p:txBody>
      </p:sp>
      <p:sp>
        <p:nvSpPr>
          <p:cNvPr id="652" name="reset --soft X: makes HEAD and the current branch point to X (X could be HEAD~ or hash)…"/>
          <p:cNvSpPr txBox="1">
            <a:spLocks noGrp="1"/>
          </p:cNvSpPr>
          <p:nvPr>
            <p:ph type="body" idx="1"/>
          </p:nvPr>
        </p:nvSpPr>
        <p:spPr>
          <a:xfrm>
            <a:off x="1270000" y="2692400"/>
            <a:ext cx="10713454" cy="6259961"/>
          </a:xfrm>
          <a:prstGeom prst="rect">
            <a:avLst/>
          </a:prstGeom>
        </p:spPr>
        <p:txBody>
          <a:bodyPr/>
          <a:lstStyle/>
          <a:p>
            <a:pPr marL="0" indent="0">
              <a:buSzTx/>
              <a:buNone/>
              <a:defRPr sz="3900"/>
            </a:pPr>
            <a:r>
              <a:rPr>
                <a:solidFill>
                  <a:schemeClr val="bg1"/>
                </a:solidFill>
              </a:rPr>
              <a:t>reset --soft X:</a:t>
            </a:r>
            <a:r>
              <a:rPr>
                <a:solidFill>
                  <a:schemeClr val="bg1"/>
                </a:solidFill>
              </a:rPr>
              <a:t> makes HEAD and the current branch point to X (X could be HEAD~ or hash)</a:t>
            </a:r>
          </a:p>
          <a:p>
            <a:pPr marL="0" indent="0">
              <a:buSzTx/>
              <a:buNone/>
              <a:defRPr sz="3900"/>
            </a:pPr>
            <a:r>
              <a:rPr>
                <a:solidFill>
                  <a:schemeClr val="bg1"/>
                </a:solidFill>
              </a:rPr>
              <a:t>reset --mixed X</a:t>
            </a:r>
            <a:r>
              <a:rPr>
                <a:solidFill>
                  <a:schemeClr val="bg1"/>
                </a:solidFill>
              </a:rPr>
              <a:t> (default): same as before plus updates stage (index) with X contents</a:t>
            </a:r>
          </a:p>
          <a:p>
            <a:pPr marL="0" indent="0">
              <a:buSzTx/>
              <a:buNone/>
              <a:defRPr sz="3900"/>
            </a:pPr>
            <a:r>
              <a:rPr>
                <a:solidFill>
                  <a:schemeClr val="bg1"/>
                </a:solidFill>
              </a:rPr>
              <a:t>reset --hard X</a:t>
            </a:r>
            <a:r>
              <a:rPr>
                <a:solidFill>
                  <a:schemeClr val="bg1"/>
                </a:solidFill>
              </a:rPr>
              <a:t>: same as before plus updates working directory with X contents</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6" name="Commit"/>
          <p:cNvSpPr txBox="1">
            <a:spLocks noGrp="1"/>
          </p:cNvSpPr>
          <p:nvPr>
            <p:ph type="title"/>
          </p:nvPr>
        </p:nvSpPr>
        <p:spPr>
          <a:prstGeom prst="rect">
            <a:avLst/>
          </a:prstGeom>
        </p:spPr>
        <p:txBody>
          <a:bodyPr/>
          <a:lstStyle/>
          <a:p>
            <a:r>
              <a:rPr>
                <a:solidFill>
                  <a:schemeClr val="bg1"/>
                </a:solidFill>
              </a:rPr>
              <a:t>Commit</a:t>
            </a:r>
          </a:p>
        </p:txBody>
      </p:sp>
      <p:sp>
        <p:nvSpPr>
          <p:cNvPr id="657" name="1 hash: 40 hex characters (SHA)…"/>
          <p:cNvSpPr txBox="1">
            <a:spLocks noGrp="1"/>
          </p:cNvSpPr>
          <p:nvPr>
            <p:ph type="body" idx="1"/>
          </p:nvPr>
        </p:nvSpPr>
        <p:spPr>
          <a:xfrm>
            <a:off x="1270000" y="2576701"/>
            <a:ext cx="10464800" cy="6819742"/>
          </a:xfrm>
          <a:prstGeom prst="rect">
            <a:avLst/>
          </a:prstGeom>
        </p:spPr>
        <p:txBody>
          <a:bodyPr/>
          <a:lstStyle/>
          <a:p>
            <a:pPr>
              <a:defRPr sz="3600"/>
            </a:pPr>
            <a:r>
              <a:rPr>
                <a:solidFill>
                  <a:schemeClr val="bg1"/>
                </a:solidFill>
              </a:rPr>
              <a:t>1 hash: 40 hex characters (SHA)</a:t>
            </a:r>
          </a:p>
          <a:p>
            <a:pPr>
              <a:defRPr sz="3600"/>
            </a:pPr>
            <a:r>
              <a:rPr>
                <a:solidFill>
                  <a:schemeClr val="bg1"/>
                </a:solidFill>
              </a:rPr>
              <a:t>Parent commits, message, author/commiter, email, time</a:t>
            </a:r>
          </a:p>
          <a:p>
            <a:pPr>
              <a:defRPr sz="3600"/>
            </a:pPr>
            <a:r>
              <a:rPr>
                <a:solidFill>
                  <a:schemeClr val="bg1"/>
                </a:solidFill>
              </a:rPr>
              <a:t>Not diffs</a:t>
            </a:r>
          </a:p>
          <a:p>
            <a:pPr>
              <a:defRPr sz="3600"/>
            </a:pPr>
            <a:r>
              <a:rPr>
                <a:solidFill>
                  <a:schemeClr val="bg1"/>
                </a:solidFill>
              </a:rPr>
              <a:t>Root (Merkle) tree, contains names of files and folders inside (and file modes)</a:t>
            </a:r>
          </a:p>
          <a:p>
            <a:pPr>
              <a:defRPr sz="3600"/>
            </a:pPr>
            <a:r>
              <a:rPr>
                <a:solidFill>
                  <a:schemeClr val="bg1"/>
                </a:solidFill>
              </a:rPr>
              <a:t>Blobs (binary large objects; file contents, not names)</a:t>
            </a:r>
          </a:p>
          <a:p>
            <a:pPr>
              <a:defRPr sz="3600"/>
            </a:pPr>
            <a:r>
              <a:rPr>
                <a:solidFill>
                  <a:schemeClr val="bg1"/>
                </a:solidFill>
              </a:rPr>
              <a:t>git cat-file -p commit_hash (to see commit contents, all with identifiers based on SHA)</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1" name="Summary of git concepts"/>
          <p:cNvSpPr txBox="1">
            <a:spLocks noGrp="1"/>
          </p:cNvSpPr>
          <p:nvPr>
            <p:ph type="title"/>
          </p:nvPr>
        </p:nvSpPr>
        <p:spPr>
          <a:prstGeom prst="rect">
            <a:avLst/>
          </a:prstGeom>
        </p:spPr>
        <p:txBody>
          <a:bodyPr/>
          <a:lstStyle/>
          <a:p>
            <a:r>
              <a:rPr>
                <a:solidFill>
                  <a:schemeClr val="bg1"/>
                </a:solidFill>
              </a:rPr>
              <a:t>Summary of git concepts</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3" name="Workflows"/>
          <p:cNvSpPr txBox="1">
            <a:spLocks noGrp="1"/>
          </p:cNvSpPr>
          <p:nvPr>
            <p:ph type="title"/>
          </p:nvPr>
        </p:nvSpPr>
        <p:spPr>
          <a:prstGeom prst="rect">
            <a:avLst/>
          </a:prstGeom>
        </p:spPr>
        <p:txBody>
          <a:bodyPr/>
          <a:lstStyle/>
          <a:p>
            <a:r>
              <a:rPr>
                <a:solidFill>
                  <a:schemeClr val="bg1"/>
                </a:solidFill>
              </a:rPr>
              <a:t>Workflows</a:t>
            </a:r>
          </a:p>
        </p:txBody>
      </p:sp>
      <p:sp>
        <p:nvSpPr>
          <p:cNvPr id="664" name="Creating repositories (locals, remotes, bare, fork, clone)…"/>
          <p:cNvSpPr txBox="1">
            <a:spLocks noGrp="1"/>
          </p:cNvSpPr>
          <p:nvPr>
            <p:ph type="body" idx="1"/>
          </p:nvPr>
        </p:nvSpPr>
        <p:spPr>
          <a:xfrm>
            <a:off x="1112366" y="2642492"/>
            <a:ext cx="10464801" cy="6541717"/>
          </a:xfrm>
          <a:prstGeom prst="rect">
            <a:avLst/>
          </a:prstGeom>
        </p:spPr>
        <p:txBody>
          <a:bodyPr/>
          <a:lstStyle/>
          <a:p>
            <a:r>
              <a:rPr>
                <a:solidFill>
                  <a:schemeClr val="bg1"/>
                </a:solidFill>
              </a:rPr>
              <a:t>Creating repositories (locals, remotes, bare, fork, clone)</a:t>
            </a:r>
          </a:p>
          <a:p>
            <a:r>
              <a:rPr>
                <a:solidFill>
                  <a:schemeClr val="bg1"/>
                </a:solidFill>
              </a:rPr>
              <a:t>Recording changes (working area, stage, tracked, ignored, assume unchanged, commit)</a:t>
            </a:r>
          </a:p>
          <a:p>
            <a:r>
              <a:rPr>
                <a:solidFill>
                  <a:schemeClr val="bg1"/>
                </a:solidFill>
              </a:rPr>
              <a:t>Branching (pointer, master, HEAD, stash)</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8" name="Workflows"/>
          <p:cNvSpPr txBox="1">
            <a:spLocks noGrp="1"/>
          </p:cNvSpPr>
          <p:nvPr>
            <p:ph type="title"/>
          </p:nvPr>
        </p:nvSpPr>
        <p:spPr>
          <a:prstGeom prst="rect">
            <a:avLst/>
          </a:prstGeom>
        </p:spPr>
        <p:txBody>
          <a:bodyPr/>
          <a:lstStyle/>
          <a:p>
            <a:r>
              <a:rPr>
                <a:solidFill>
                  <a:schemeClr val="bg1"/>
                </a:solidFill>
              </a:rPr>
              <a:t>Workflows</a:t>
            </a:r>
          </a:p>
        </p:txBody>
      </p:sp>
      <p:sp>
        <p:nvSpPr>
          <p:cNvPr id="669" name="Tagging (pointer not updated by commit)…"/>
          <p:cNvSpPr txBox="1">
            <a:spLocks noGrp="1"/>
          </p:cNvSpPr>
          <p:nvPr>
            <p:ph type="body" idx="1"/>
          </p:nvPr>
        </p:nvSpPr>
        <p:spPr>
          <a:xfrm>
            <a:off x="1112366" y="2642492"/>
            <a:ext cx="10464801" cy="6541717"/>
          </a:xfrm>
          <a:prstGeom prst="rect">
            <a:avLst/>
          </a:prstGeom>
        </p:spPr>
        <p:txBody>
          <a:bodyPr/>
          <a:lstStyle/>
          <a:p>
            <a:r>
              <a:rPr>
                <a:solidFill>
                  <a:schemeClr val="bg1"/>
                </a:solidFill>
              </a:rPr>
              <a:t>Tagging (pointer not updated by commit)</a:t>
            </a:r>
          </a:p>
          <a:p>
            <a:r>
              <a:rPr>
                <a:solidFill>
                  <a:schemeClr val="bg1"/>
                </a:solidFill>
              </a:rPr>
              <a:t>Integrating changes (merge, rebase, cherry-pick, conflicts, squash)</a:t>
            </a:r>
          </a:p>
          <a:p>
            <a:r>
              <a:rPr>
                <a:solidFill>
                  <a:schemeClr val="bg1"/>
                </a:solidFill>
              </a:rPr>
              <a:t>Synchronizing repositories (push, pull, PR, remote branch, upstream branch)</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3" name="Storage areas"/>
          <p:cNvSpPr txBox="1">
            <a:spLocks noGrp="1"/>
          </p:cNvSpPr>
          <p:nvPr>
            <p:ph type="title"/>
          </p:nvPr>
        </p:nvSpPr>
        <p:spPr>
          <a:prstGeom prst="rect">
            <a:avLst/>
          </a:prstGeom>
        </p:spPr>
        <p:txBody>
          <a:bodyPr/>
          <a:lstStyle/>
          <a:p>
            <a:r>
              <a:rPr>
                <a:solidFill>
                  <a:schemeClr val="bg1"/>
                </a:solidFill>
              </a:rPr>
              <a:t>Storage areas</a:t>
            </a:r>
          </a:p>
        </p:txBody>
      </p:sp>
      <p:sp>
        <p:nvSpPr>
          <p:cNvPr id="674" name="Non-bare Repository…"/>
          <p:cNvSpPr txBox="1">
            <a:spLocks noGrp="1"/>
          </p:cNvSpPr>
          <p:nvPr>
            <p:ph type="body" idx="1"/>
          </p:nvPr>
        </p:nvSpPr>
        <p:spPr>
          <a:prstGeom prst="rect">
            <a:avLst/>
          </a:prstGeom>
        </p:spPr>
        <p:txBody>
          <a:bodyPr/>
          <a:lstStyle/>
          <a:p>
            <a:r>
              <a:rPr>
                <a:solidFill>
                  <a:schemeClr val="bg1"/>
                </a:solidFill>
              </a:rPr>
              <a:t>Non-bare Repository </a:t>
            </a:r>
          </a:p>
          <a:p>
            <a:r>
              <a:rPr>
                <a:solidFill>
                  <a:schemeClr val="bg1"/>
                </a:solidFill>
              </a:rPr>
              <a:t>Bare Repository</a:t>
            </a:r>
          </a:p>
          <a:p>
            <a:r>
              <a:rPr>
                <a:solidFill>
                  <a:schemeClr val="bg1"/>
                </a:solidFill>
              </a:rPr>
              <a:t>Commit</a:t>
            </a:r>
          </a:p>
          <a:p>
            <a:r>
              <a:rPr>
                <a:solidFill>
                  <a:schemeClr val="bg1"/>
                </a:solidFill>
              </a:rPr>
              <a:t>Staging Area</a:t>
            </a:r>
          </a:p>
          <a:p>
            <a:r>
              <a:rPr>
                <a:solidFill>
                  <a:schemeClr val="bg1"/>
                </a:solidFill>
              </a:rPr>
              <a:t>Stash</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1" name="From scratch"/>
          <p:cNvSpPr txBox="1">
            <a:spLocks noGrp="1"/>
          </p:cNvSpPr>
          <p:nvPr>
            <p:ph type="title"/>
          </p:nvPr>
        </p:nvSpPr>
        <p:spPr>
          <a:prstGeom prst="rect">
            <a:avLst/>
          </a:prstGeom>
        </p:spPr>
        <p:txBody>
          <a:bodyPr/>
          <a:lstStyle/>
          <a:p>
            <a:r>
              <a:rPr>
                <a:solidFill>
                  <a:schemeClr val="bg1"/>
                </a:solidFill>
              </a:rPr>
              <a:t>From scratch</a:t>
            </a:r>
          </a:p>
        </p:txBody>
      </p:sp>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6" name="References"/>
          <p:cNvSpPr txBox="1">
            <a:spLocks noGrp="1"/>
          </p:cNvSpPr>
          <p:nvPr>
            <p:ph type="title"/>
          </p:nvPr>
        </p:nvSpPr>
        <p:spPr>
          <a:prstGeom prst="rect">
            <a:avLst/>
          </a:prstGeom>
        </p:spPr>
        <p:txBody>
          <a:bodyPr/>
          <a:lstStyle/>
          <a:p>
            <a:r>
              <a:rPr>
                <a:solidFill>
                  <a:schemeClr val="bg1"/>
                </a:solidFill>
              </a:rPr>
              <a:t>References</a:t>
            </a:r>
          </a:p>
        </p:txBody>
      </p:sp>
      <p:sp>
        <p:nvSpPr>
          <p:cNvPr id="677" name="Head…"/>
          <p:cNvSpPr txBox="1">
            <a:spLocks noGrp="1"/>
          </p:cNvSpPr>
          <p:nvPr>
            <p:ph type="body" idx="1"/>
          </p:nvPr>
        </p:nvSpPr>
        <p:spPr>
          <a:prstGeom prst="rect">
            <a:avLst/>
          </a:prstGeom>
        </p:spPr>
        <p:txBody>
          <a:bodyPr/>
          <a:lstStyle/>
          <a:p>
            <a:r>
              <a:rPr>
                <a:solidFill>
                  <a:schemeClr val="bg1"/>
                </a:solidFill>
              </a:rPr>
              <a:t>Head </a:t>
            </a:r>
          </a:p>
          <a:p>
            <a:r>
              <a:rPr>
                <a:solidFill>
                  <a:schemeClr val="bg1"/>
                </a:solidFill>
              </a:rPr>
              <a:t>Tag </a:t>
            </a:r>
          </a:p>
          <a:p>
            <a:r>
              <a:rPr>
                <a:solidFill>
                  <a:schemeClr val="bg1"/>
                </a:solidFill>
              </a:rPr>
              <a:t>Branch </a:t>
            </a:r>
          </a:p>
          <a:p>
            <a:r>
              <a:rPr>
                <a:solidFill>
                  <a:schemeClr val="bg1"/>
                </a:solidFill>
              </a:rPr>
              <a:t>Upstream Branch (sync default)</a:t>
            </a:r>
          </a:p>
          <a:p>
            <a:r>
              <a:rPr>
                <a:solidFill>
                  <a:schemeClr val="bg1"/>
                </a:solidFill>
              </a:rPr>
              <a:t>Remote Branch</a:t>
            </a: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9" name="File classifications"/>
          <p:cNvSpPr txBox="1">
            <a:spLocks noGrp="1"/>
          </p:cNvSpPr>
          <p:nvPr>
            <p:ph type="title"/>
          </p:nvPr>
        </p:nvSpPr>
        <p:spPr>
          <a:prstGeom prst="rect">
            <a:avLst/>
          </a:prstGeom>
        </p:spPr>
        <p:txBody>
          <a:bodyPr/>
          <a:lstStyle/>
          <a:p>
            <a:r>
              <a:rPr>
                <a:solidFill>
                  <a:schemeClr val="bg1"/>
                </a:solidFill>
              </a:rPr>
              <a:t>File classifications</a:t>
            </a:r>
          </a:p>
        </p:txBody>
      </p:sp>
      <p:sp>
        <p:nvSpPr>
          <p:cNvPr id="680" name="Tracked…"/>
          <p:cNvSpPr txBox="1">
            <a:spLocks noGrp="1"/>
          </p:cNvSpPr>
          <p:nvPr>
            <p:ph type="body" idx="1"/>
          </p:nvPr>
        </p:nvSpPr>
        <p:spPr>
          <a:prstGeom prst="rect">
            <a:avLst/>
          </a:prstGeom>
        </p:spPr>
        <p:txBody>
          <a:bodyPr/>
          <a:lstStyle/>
          <a:p>
            <a:r>
              <a:rPr>
                <a:solidFill>
                  <a:schemeClr val="bg1"/>
                </a:solidFill>
              </a:rPr>
              <a:t>Tracked </a:t>
            </a:r>
          </a:p>
          <a:p>
            <a:r>
              <a:rPr>
                <a:solidFill>
                  <a:schemeClr val="bg1"/>
                </a:solidFill>
              </a:rPr>
              <a:t>Untracked </a:t>
            </a:r>
          </a:p>
          <a:p>
            <a:r>
              <a:rPr>
                <a:solidFill>
                  <a:schemeClr val="bg1"/>
                </a:solidFill>
              </a:rPr>
              <a:t>Ignored </a:t>
            </a:r>
          </a:p>
          <a:p>
            <a:r>
              <a:rPr>
                <a:solidFill>
                  <a:schemeClr val="bg1"/>
                </a:solidFill>
              </a:rPr>
              <a:t>Assume Unchanged </a:t>
            </a:r>
          </a:p>
          <a:p>
            <a:r>
              <a:rPr>
                <a:solidFill>
                  <a:schemeClr val="bg1"/>
                </a:solidFill>
              </a:rPr>
              <a:t>In Conﬂict</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2" name="Continuous…"/>
          <p:cNvSpPr txBox="1">
            <a:spLocks noGrp="1"/>
          </p:cNvSpPr>
          <p:nvPr>
            <p:ph type="title"/>
          </p:nvPr>
        </p:nvSpPr>
        <p:spPr>
          <a:xfrm>
            <a:off x="1270000" y="2196104"/>
            <a:ext cx="10464800" cy="5361392"/>
          </a:xfrm>
          <a:prstGeom prst="rect">
            <a:avLst/>
          </a:prstGeom>
        </p:spPr>
        <p:txBody>
          <a:bodyPr/>
          <a:lstStyle/>
          <a:p>
            <a:r>
              <a:rPr>
                <a:solidFill>
                  <a:schemeClr val="bg1"/>
                </a:solidFill>
              </a:rPr>
              <a:t>Continuous </a:t>
            </a:r>
          </a:p>
          <a:p>
            <a:pPr>
              <a:defRPr>
                <a:solidFill>
                  <a:srgbClr val="FFD479"/>
                </a:solidFill>
              </a:defRPr>
            </a:pPr>
            <a:r>
              <a:rPr>
                <a:solidFill>
                  <a:schemeClr val="bg1"/>
                </a:solidFill>
              </a:rPr>
              <a:t>building and testing</a:t>
            </a:r>
          </a:p>
          <a:p>
            <a:pPr>
              <a:defRPr>
                <a:solidFill>
                  <a:srgbClr val="FFFDA9"/>
                </a:solidFill>
              </a:defRPr>
            </a:pPr>
            <a:r>
              <a:rPr>
                <a:solidFill>
                  <a:schemeClr val="bg1"/>
                </a:solidFill>
              </a:rPr>
              <a:t>integration </a:t>
            </a:r>
          </a:p>
          <a:p>
            <a:pPr>
              <a:defRPr>
                <a:solidFill>
                  <a:srgbClr val="FEFB27"/>
                </a:solidFill>
              </a:defRPr>
            </a:pPr>
            <a:r>
              <a:rPr>
                <a:solidFill>
                  <a:schemeClr val="bg1"/>
                </a:solidFill>
              </a:rPr>
              <a:t>deployment</a:t>
            </a:r>
          </a:p>
        </p:txBody>
      </p:sp>
      <p:sp>
        <p:nvSpPr>
          <p:cNvPr id="683" name="at least daily"/>
          <p:cNvSpPr/>
          <p:nvPr/>
        </p:nvSpPr>
        <p:spPr>
          <a:xfrm>
            <a:off x="9200608" y="1533627"/>
            <a:ext cx="2665260" cy="1298349"/>
          </a:xfrm>
          <a:prstGeom prst="wedgeEllipseCallout">
            <a:avLst>
              <a:gd name="adj1" fmla="val -49391"/>
              <a:gd name="adj2" fmla="val 70000"/>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at least daily</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5" name="Screen Shot 2019-01-16 at 14.26.39.png" descr="Screen Shot 2019-01-16 at 14.26.39.png"/>
          <p:cNvPicPr>
            <a:picLocks noChangeAspect="1"/>
          </p:cNvPicPr>
          <p:nvPr/>
        </p:nvPicPr>
        <p:blipFill>
          <a:blip r:embed="rId2">
            <a:extLst/>
          </a:blip>
          <a:stretch>
            <a:fillRect/>
          </a:stretch>
        </p:blipFill>
        <p:spPr>
          <a:xfrm>
            <a:off x="-270236" y="-524779"/>
            <a:ext cx="9735306" cy="5451241"/>
          </a:xfrm>
          <a:prstGeom prst="rect">
            <a:avLst/>
          </a:prstGeom>
          <a:ln w="12700">
            <a:miter lim="400000"/>
          </a:ln>
        </p:spPr>
      </p:pic>
      <p:pic>
        <p:nvPicPr>
          <p:cNvPr id="686" name="Screen Shot 2019-01-16 at 14.27.02.png" descr="Screen Shot 2019-01-16 at 14.27.02.png"/>
          <p:cNvPicPr>
            <a:picLocks noChangeAspect="1"/>
          </p:cNvPicPr>
          <p:nvPr/>
        </p:nvPicPr>
        <p:blipFill>
          <a:blip r:embed="rId3">
            <a:extLst/>
          </a:blip>
          <a:stretch>
            <a:fillRect/>
          </a:stretch>
        </p:blipFill>
        <p:spPr>
          <a:xfrm>
            <a:off x="4460190" y="4719326"/>
            <a:ext cx="8580208" cy="5031327"/>
          </a:xfrm>
          <a:prstGeom prst="rect">
            <a:avLst/>
          </a:prstGeom>
          <a:ln w="12700">
            <a:miter lim="400000"/>
          </a:ln>
        </p:spPr>
      </p:pic>
      <p:sp>
        <p:nvSpPr>
          <p:cNvPr id="687" name="Arrow"/>
          <p:cNvSpPr/>
          <p:nvPr/>
        </p:nvSpPr>
        <p:spPr>
          <a:xfrm rot="2131388">
            <a:off x="2043261" y="5362302"/>
            <a:ext cx="2273584" cy="1283638"/>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688" name="https://code.fb.com/developer-tools/rapid-release-at-massive-scale/?utm_content=bufferb0e59&amp;utm_medium=social&amp;utm_source=twitter.com&amp;utm_campaign=buffer"/>
          <p:cNvSpPr txBox="1"/>
          <p:nvPr/>
        </p:nvSpPr>
        <p:spPr>
          <a:xfrm>
            <a:off x="4470810" y="9545610"/>
            <a:ext cx="8532417"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800" u="sng">
                <a:solidFill>
                  <a:schemeClr val="accent6">
                    <a:hueOff val="178658"/>
                    <a:satOff val="-2415"/>
                    <a:lumOff val="-35555"/>
                  </a:schemeClr>
                </a:solidFill>
                <a:latin typeface="Lucida Grande"/>
                <a:ea typeface="Lucida Grande"/>
                <a:cs typeface="Lucida Grande"/>
                <a:sym typeface="Lucida Grande"/>
                <a:hlinkClick r:id="rId5"/>
              </a:defRPr>
            </a:lvl1pPr>
          </a:lstStyle>
          <a:p>
            <a:pPr>
              <a:defRPr u="none"/>
            </a:pPr>
            <a:r>
              <a:rPr u="sng">
                <a:hlinkClick r:id="rId5"/>
              </a:rPr>
              <a:t>https://code.fb.com/developer-tools/rapid-release-at-massive-scale/?utm_content=bufferb0e59&amp;utm_medium=social&amp;utm_source=twitter.com&amp;utm_campaign=buffer</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0" name="Advantages and disadvantages"/>
          <p:cNvSpPr txBox="1">
            <a:spLocks noGrp="1"/>
          </p:cNvSpPr>
          <p:nvPr>
            <p:ph type="title"/>
          </p:nvPr>
        </p:nvSpPr>
        <p:spPr>
          <a:xfrm>
            <a:off x="1270000" y="254000"/>
            <a:ext cx="10464800" cy="2531512"/>
          </a:xfrm>
          <a:prstGeom prst="rect">
            <a:avLst/>
          </a:prstGeom>
        </p:spPr>
        <p:txBody>
          <a:bodyPr/>
          <a:lstStyle/>
          <a:p>
            <a:r>
              <a:rPr>
                <a:solidFill>
                  <a:schemeClr val="bg1"/>
                </a:solidFill>
              </a:rPr>
              <a:t>Advantages</a:t>
            </a:r>
            <a:r>
              <a:rPr>
                <a:solidFill>
                  <a:schemeClr val="bg1"/>
                </a:solidFill>
              </a:rPr>
              <a:t> and disadvantages</a:t>
            </a:r>
          </a:p>
        </p:txBody>
      </p:sp>
      <p:sp>
        <p:nvSpPr>
          <p:cNvPr id="691" name="No need for hotfixes…"/>
          <p:cNvSpPr txBox="1">
            <a:spLocks noGrp="1"/>
          </p:cNvSpPr>
          <p:nvPr>
            <p:ph type="body" idx="1"/>
          </p:nvPr>
        </p:nvSpPr>
        <p:spPr>
          <a:xfrm>
            <a:off x="776485" y="3255719"/>
            <a:ext cx="11451830" cy="6261936"/>
          </a:xfrm>
          <a:prstGeom prst="rect">
            <a:avLst/>
          </a:prstGeom>
        </p:spPr>
        <p:txBody>
          <a:bodyPr spcCol="572591"/>
          <a:lstStyle/>
          <a:p>
            <a:pPr>
              <a:defRPr>
                <a:solidFill>
                  <a:srgbClr val="FEFB27"/>
                </a:solidFill>
              </a:defRPr>
            </a:pPr>
            <a:r>
              <a:rPr>
                <a:solidFill>
                  <a:schemeClr val="bg1"/>
                </a:solidFill>
              </a:rPr>
              <a:t>No need for hotfixes</a:t>
            </a:r>
          </a:p>
          <a:p>
            <a:pPr>
              <a:defRPr>
                <a:solidFill>
                  <a:srgbClr val="FEFB27"/>
                </a:solidFill>
              </a:defRPr>
            </a:pPr>
            <a:r>
              <a:rPr>
                <a:solidFill>
                  <a:schemeClr val="bg1"/>
                </a:solidFill>
              </a:rPr>
              <a:t>Better support for a global engineering team</a:t>
            </a:r>
          </a:p>
          <a:p>
            <a:pPr>
              <a:defRPr>
                <a:solidFill>
                  <a:srgbClr val="FEFB27"/>
                </a:solidFill>
              </a:defRPr>
            </a:pPr>
            <a:r>
              <a:rPr>
                <a:solidFill>
                  <a:schemeClr val="bg1"/>
                </a:solidFill>
              </a:rPr>
              <a:t>Scales (number of developers, commits, etc.)</a:t>
            </a:r>
          </a:p>
          <a:p>
            <a:pPr>
              <a:defRPr>
                <a:solidFill>
                  <a:srgbClr val="FEFB27"/>
                </a:solidFill>
              </a:defRPr>
            </a:pPr>
            <a:r>
              <a:rPr>
                <a:solidFill>
                  <a:schemeClr val="bg1"/>
                </a:solidFill>
              </a:rPr>
              <a:t>Conflicts are detected early</a:t>
            </a:r>
          </a:p>
          <a:p>
            <a:r>
              <a:rPr>
                <a:solidFill>
                  <a:schemeClr val="bg1"/>
                </a:solidFill>
              </a:rPr>
              <a:t>High quality, confident developers</a:t>
            </a:r>
          </a:p>
          <a:p>
            <a:r>
              <a:rPr>
                <a:solidFill>
                  <a:schemeClr val="bg1"/>
                </a:solidFill>
              </a:rPr>
              <a:t>Might break development flow (due to code that might not even be released)</a:t>
            </a:r>
          </a:p>
          <a:p>
            <a:pPr>
              <a:spcBef>
                <a:spcPts val="3700"/>
              </a:spcBef>
            </a:pPr>
            <a:r>
              <a:rPr>
                <a:solidFill>
                  <a:schemeClr val="bg1"/>
                </a:solidFill>
              </a:rPr>
              <a:t>Need for Gatekeeper system</a:t>
            </a:r>
          </a:p>
          <a:p>
            <a:pPr lvl="1">
              <a:spcBef>
                <a:spcPts val="1700"/>
              </a:spcBef>
            </a:pPr>
            <a:r>
              <a:rPr>
                <a:solidFill>
                  <a:schemeClr val="bg1"/>
                </a:solidFill>
              </a:rPr>
              <a:t>feature flags might pollute the code</a:t>
            </a:r>
          </a:p>
          <a:p>
            <a:pPr lvl="1"/>
            <a:r>
              <a:rPr>
                <a:solidFill>
                  <a:schemeClr val="bg1"/>
                </a:solidFill>
              </a:rPr>
              <a:t>part of the functionality might become dead code</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3" name="Before integrating…"/>
          <p:cNvSpPr txBox="1">
            <a:spLocks noGrp="1"/>
          </p:cNvSpPr>
          <p:nvPr>
            <p:ph type="title"/>
          </p:nvPr>
        </p:nvSpPr>
        <p:spPr>
          <a:prstGeom prst="rect">
            <a:avLst/>
          </a:prstGeom>
        </p:spPr>
        <p:txBody>
          <a:bodyPr/>
          <a:lstStyle/>
          <a:p>
            <a:r>
              <a:rPr>
                <a:solidFill>
                  <a:schemeClr val="bg1"/>
                </a:solidFill>
              </a:rPr>
              <a:t>Before integrating…</a:t>
            </a:r>
          </a:p>
        </p:txBody>
      </p:sp>
      <p:sp>
        <p:nvSpPr>
          <p:cNvPr id="694" name="Review scenarios and features, or write scenarios in pairs…"/>
          <p:cNvSpPr txBox="1">
            <a:spLocks noGrp="1"/>
          </p:cNvSpPr>
          <p:nvPr>
            <p:ph type="body" idx="1"/>
          </p:nvPr>
        </p:nvSpPr>
        <p:spPr>
          <a:prstGeom prst="rect">
            <a:avLst/>
          </a:prstGeom>
        </p:spPr>
        <p:txBody>
          <a:bodyPr/>
          <a:lstStyle/>
          <a:p>
            <a:r>
              <a:rPr>
                <a:solidFill>
                  <a:schemeClr val="bg1"/>
                </a:solidFill>
              </a:rPr>
              <a:t>Review scenarios and features, or write scenarios in pairs</a:t>
            </a:r>
          </a:p>
          <a:p>
            <a:r>
              <a:rPr>
                <a:solidFill>
                  <a:schemeClr val="bg1"/>
                </a:solidFill>
              </a:rPr>
              <a:t>Make sure they follow style and quality criteria</a:t>
            </a:r>
          </a:p>
          <a:p>
            <a:r>
              <a:rPr>
                <a:solidFill>
                  <a:schemeClr val="bg1"/>
                </a:solidFill>
              </a:rPr>
              <a:t>Organize review procedures and meetings</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6" name="Checklist"/>
          <p:cNvSpPr txBox="1">
            <a:spLocks noGrp="1"/>
          </p:cNvSpPr>
          <p:nvPr>
            <p:ph type="title"/>
          </p:nvPr>
        </p:nvSpPr>
        <p:spPr>
          <a:prstGeom prst="rect">
            <a:avLst/>
          </a:prstGeom>
        </p:spPr>
        <p:txBody>
          <a:bodyPr/>
          <a:lstStyle/>
          <a:p>
            <a:r>
              <a:rPr>
                <a:solidFill>
                  <a:schemeClr val="bg1"/>
                </a:solidFill>
              </a:rPr>
              <a:t>Checklist</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8" name="Checklist"/>
          <p:cNvSpPr txBox="1">
            <a:spLocks noGrp="1"/>
          </p:cNvSpPr>
          <p:nvPr>
            <p:ph type="title"/>
          </p:nvPr>
        </p:nvSpPr>
        <p:spPr>
          <a:prstGeom prst="rect">
            <a:avLst/>
          </a:prstGeom>
        </p:spPr>
        <p:txBody>
          <a:bodyPr/>
          <a:lstStyle/>
          <a:p>
            <a:r>
              <a:rPr>
                <a:solidFill>
                  <a:schemeClr val="bg1"/>
                </a:solidFill>
              </a:rPr>
              <a:t>Checklist</a:t>
            </a:r>
          </a:p>
        </p:txBody>
      </p:sp>
      <p:sp>
        <p:nvSpPr>
          <p:cNvPr id="699" name="Clear commit messages, exactly corresponding to what has changed…"/>
          <p:cNvSpPr txBox="1">
            <a:spLocks noGrp="1"/>
          </p:cNvSpPr>
          <p:nvPr>
            <p:ph type="body" idx="1"/>
          </p:nvPr>
        </p:nvSpPr>
        <p:spPr>
          <a:xfrm>
            <a:off x="1270000" y="2768600"/>
            <a:ext cx="10464800" cy="6624754"/>
          </a:xfrm>
          <a:prstGeom prst="rect">
            <a:avLst/>
          </a:prstGeom>
        </p:spPr>
        <p:txBody>
          <a:bodyPr/>
          <a:lstStyle/>
          <a:p>
            <a:r>
              <a:rPr>
                <a:solidFill>
                  <a:schemeClr val="bg1"/>
                </a:solidFill>
              </a:rPr>
              <a:t>Clear commit messages, exactly corresponding to what has changed</a:t>
            </a:r>
          </a:p>
          <a:p>
            <a:pPr lvl="1"/>
            <a:r>
              <a:rPr>
                <a:solidFill>
                  <a:schemeClr val="bg1"/>
                </a:solidFill>
              </a:rPr>
              <a:t>no language errors</a:t>
            </a:r>
          </a:p>
          <a:p>
            <a:r>
              <a:rPr>
                <a:solidFill>
                  <a:schemeClr val="bg1"/>
                </a:solidFill>
              </a:rPr>
              <a:t>Commit early and often</a:t>
            </a:r>
          </a:p>
          <a:p>
            <a:pPr lvl="1"/>
            <a:r>
              <a:rPr>
                <a:solidFill>
                  <a:schemeClr val="bg1"/>
                </a:solidFill>
              </a:rPr>
              <a:t>avoid tangled commits</a:t>
            </a:r>
          </a:p>
          <a:p>
            <a:pPr lvl="1"/>
            <a:r>
              <a:rPr>
                <a:solidFill>
                  <a:schemeClr val="bg1"/>
                </a:solidFill>
              </a:rPr>
              <a:t>aim for conceptual, modular changes</a:t>
            </a:r>
          </a:p>
          <a:p>
            <a:r>
              <a:rPr>
                <a:solidFill>
                  <a:schemeClr val="bg1"/>
                </a:solidFill>
              </a:rPr>
              <a:t>Often integrate your code (small integrations, by merging to or from master)</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3" name="Checklist"/>
          <p:cNvSpPr txBox="1">
            <a:spLocks noGrp="1"/>
          </p:cNvSpPr>
          <p:nvPr>
            <p:ph type="title"/>
          </p:nvPr>
        </p:nvSpPr>
        <p:spPr>
          <a:prstGeom prst="rect">
            <a:avLst/>
          </a:prstGeom>
        </p:spPr>
        <p:txBody>
          <a:bodyPr/>
          <a:lstStyle/>
          <a:p>
            <a:r>
              <a:rPr>
                <a:solidFill>
                  <a:schemeClr val="bg1"/>
                </a:solidFill>
              </a:rPr>
              <a:t>Checklist</a:t>
            </a:r>
          </a:p>
        </p:txBody>
      </p:sp>
      <p:sp>
        <p:nvSpPr>
          <p:cNvPr id="704" name="Antes de enviar um pull request, deve-se, obrigatoriamente, fazer um merge ou rebase para que suas modificações sejam aplicadas à versão mais atual do repositório central do seu projeto, não à última versão que você tinha na sua máquina e com informações"/>
          <p:cNvSpPr txBox="1">
            <a:spLocks noGrp="1"/>
          </p:cNvSpPr>
          <p:nvPr>
            <p:ph type="body" idx="1"/>
          </p:nvPr>
        </p:nvSpPr>
        <p:spPr>
          <a:xfrm>
            <a:off x="172041" y="2118416"/>
            <a:ext cx="12660718" cy="7368316"/>
          </a:xfrm>
          <a:prstGeom prst="rect">
            <a:avLst/>
          </a:prstGeom>
        </p:spPr>
        <p:txBody>
          <a:bodyPr/>
          <a:lstStyle/>
          <a:p>
            <a:pPr>
              <a:defRPr sz="3600"/>
            </a:pPr>
            <a:r>
              <a:rPr>
                <a:solidFill>
                  <a:schemeClr val="bg1"/>
                </a:solidFill>
              </a:rPr>
              <a:t>Antes de enviar um pull request, deve-se, obrigatoriamente, fazer um merge ou rebase para que suas modificações sejam aplicadas à versão mais atual do repositório central do seu projeto, não à última versão que você tinha na sua máquina e com informações desnecessárias.</a:t>
            </a:r>
          </a:p>
          <a:p>
            <a:pPr>
              <a:defRPr sz="3600"/>
            </a:pPr>
            <a:r>
              <a:rPr>
                <a:solidFill>
                  <a:schemeClr val="bg1"/>
                </a:solidFill>
              </a:rPr>
              <a:t>A mensagem do pull request deve descrever com precisão e clareza o seu conteúdo.</a:t>
            </a:r>
          </a:p>
          <a:p>
            <a:pPr>
              <a:defRPr sz="3600"/>
            </a:pPr>
            <a:r>
              <a:rPr>
                <a:solidFill>
                  <a:schemeClr val="bg1"/>
                </a:solidFill>
              </a:rPr>
              <a:t>Cada pull request deve incluir somente os arquivos que foram alterados para a atividade.</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8" name="Checklist"/>
          <p:cNvSpPr txBox="1">
            <a:spLocks noGrp="1"/>
          </p:cNvSpPr>
          <p:nvPr>
            <p:ph type="title"/>
          </p:nvPr>
        </p:nvSpPr>
        <p:spPr>
          <a:prstGeom prst="rect">
            <a:avLst/>
          </a:prstGeom>
        </p:spPr>
        <p:txBody>
          <a:bodyPr/>
          <a:lstStyle/>
          <a:p>
            <a:r>
              <a:rPr>
                <a:solidFill>
                  <a:schemeClr val="bg1"/>
                </a:solidFill>
              </a:rPr>
              <a:t>Checklist</a:t>
            </a:r>
          </a:p>
        </p:txBody>
      </p:sp>
      <p:sp>
        <p:nvSpPr>
          <p:cNvPr id="709" name="Pull requests não devem conter arquivos gerados ou de configuração particular de cada máquina ou IDE, como .classpath, .project, .class. O mesmo vale para arquivos de log e similares. Não deve-se dar commits nesses arquivos. Use o .gitignore para evitar "/>
          <p:cNvSpPr txBox="1">
            <a:spLocks noGrp="1"/>
          </p:cNvSpPr>
          <p:nvPr>
            <p:ph type="body" idx="1"/>
          </p:nvPr>
        </p:nvSpPr>
        <p:spPr>
          <a:xfrm>
            <a:off x="454243" y="1318670"/>
            <a:ext cx="12365564" cy="8066727"/>
          </a:xfrm>
          <a:prstGeom prst="rect">
            <a:avLst/>
          </a:prstGeom>
        </p:spPr>
        <p:txBody>
          <a:bodyPr/>
          <a:lstStyle/>
          <a:p>
            <a:pPr>
              <a:defRPr sz="3600"/>
            </a:pPr>
            <a:endParaRPr>
              <a:solidFill>
                <a:schemeClr val="bg1"/>
              </a:solidFill>
            </a:endParaRPr>
          </a:p>
          <a:p>
            <a:pPr>
              <a:defRPr sz="3600"/>
            </a:pPr>
            <a:r>
              <a:rPr>
                <a:solidFill>
                  <a:schemeClr val="bg1"/>
                </a:solidFill>
              </a:rPr>
              <a:t>Pull requests não devem conter arquivos gerados ou de configuração particular de cada máquina ou IDE, como .classpath, .project, .class. O mesmo vale para arquivos de log e similares. Não deve-se dar commits nesses arquivos. Use o .gitignore para evitar esse problema.</a:t>
            </a:r>
          </a:p>
          <a:p>
            <a:pPr>
              <a:defRPr sz="3600"/>
            </a:pPr>
            <a:r>
              <a:rPr>
                <a:solidFill>
                  <a:schemeClr val="bg1"/>
                </a:solidFill>
              </a:rPr>
              <a:t>Evite pular linhas, adicionar espaços, etc. em partes do código que você não precisa modificar; cada mudança desss precisa ser analisada por quem vai integrar a sua contribuição ao repositório principal, e podem gerar conflitos.</a:t>
            </a:r>
          </a:p>
          <a:p>
            <a:pPr>
              <a:defRPr sz="3600"/>
            </a:pPr>
            <a:r>
              <a:rPr>
                <a:solidFill>
                  <a:schemeClr val="bg1"/>
                </a:solidFill>
              </a:rPr>
              <a:t>Tenha certeza de que todos os testes estejam passando na versão incluída no pull request.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git init"/>
          <p:cNvSpPr txBox="1">
            <a:spLocks noGrp="1"/>
          </p:cNvSpPr>
          <p:nvPr>
            <p:ph type="title"/>
          </p:nvPr>
        </p:nvSpPr>
        <p:spPr>
          <a:prstGeom prst="rect">
            <a:avLst/>
          </a:prstGeom>
        </p:spPr>
        <p:txBody>
          <a:bodyPr/>
          <a:lstStyle/>
          <a:p>
            <a:r>
              <a:rPr>
                <a:solidFill>
                  <a:schemeClr val="bg1"/>
                </a:solidFill>
              </a:rPr>
              <a:t>git init</a:t>
            </a:r>
          </a:p>
        </p:txBody>
      </p:sp>
      <p:pic>
        <p:nvPicPr>
          <p:cNvPr id="284" name="Image" descr="Image"/>
          <p:cNvPicPr>
            <a:picLocks noChangeAspect="1"/>
          </p:cNvPicPr>
          <p:nvPr/>
        </p:nvPicPr>
        <p:blipFill>
          <a:blip r:embed="rId2">
            <a:extLst/>
          </a:blip>
          <a:stretch>
            <a:fillRect/>
          </a:stretch>
        </p:blipFill>
        <p:spPr>
          <a:xfrm>
            <a:off x="4939305" y="2698335"/>
            <a:ext cx="7587399" cy="6836847"/>
          </a:xfrm>
          <a:prstGeom prst="rect">
            <a:avLst/>
          </a:prstGeom>
          <a:ln w="12700">
            <a:miter lim="400000"/>
          </a:ln>
        </p:spPr>
      </p:pic>
      <p:sp>
        <p:nvSpPr>
          <p:cNvPr id="285" name="Arrow"/>
          <p:cNvSpPr/>
          <p:nvPr/>
        </p:nvSpPr>
        <p:spPr>
          <a:xfrm>
            <a:off x="1137147" y="5481758"/>
            <a:ext cx="2784602" cy="12700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1" name="Change requests and change managements"/>
          <p:cNvSpPr txBox="1">
            <a:spLocks noGrp="1"/>
          </p:cNvSpPr>
          <p:nvPr>
            <p:ph type="title"/>
          </p:nvPr>
        </p:nvSpPr>
        <p:spPr>
          <a:xfrm>
            <a:off x="1270000" y="1853555"/>
            <a:ext cx="10464800" cy="6046490"/>
          </a:xfrm>
          <a:prstGeom prst="rect">
            <a:avLst/>
          </a:prstGeom>
        </p:spPr>
        <p:txBody>
          <a:bodyPr/>
          <a:lstStyle/>
          <a:p>
            <a:r>
              <a:rPr>
                <a:solidFill>
                  <a:schemeClr val="bg1"/>
                </a:solidFill>
              </a:rPr>
              <a:t>Change requests and change managements</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3" name="Issues or change requests"/>
          <p:cNvSpPr txBox="1">
            <a:spLocks noGrp="1"/>
          </p:cNvSpPr>
          <p:nvPr>
            <p:ph type="title"/>
          </p:nvPr>
        </p:nvSpPr>
        <p:spPr>
          <a:prstGeom prst="rect">
            <a:avLst/>
          </a:prstGeom>
        </p:spPr>
        <p:txBody>
          <a:bodyPr/>
          <a:lstStyle>
            <a:lvl1pPr defTabSz="554990">
              <a:defRPr sz="7979"/>
            </a:lvl1pPr>
          </a:lstStyle>
          <a:p>
            <a:r>
              <a:rPr>
                <a:solidFill>
                  <a:schemeClr val="bg1"/>
                </a:solidFill>
              </a:rPr>
              <a:t>Issues or change requests</a:t>
            </a:r>
          </a:p>
        </p:txBody>
      </p:sp>
      <p:sp>
        <p:nvSpPr>
          <p:cNvPr id="714" name="Bug report…"/>
          <p:cNvSpPr txBox="1">
            <a:spLocks noGrp="1"/>
          </p:cNvSpPr>
          <p:nvPr>
            <p:ph type="body" idx="1"/>
          </p:nvPr>
        </p:nvSpPr>
        <p:spPr>
          <a:prstGeom prst="rect">
            <a:avLst/>
          </a:prstGeom>
        </p:spPr>
        <p:txBody>
          <a:bodyPr/>
          <a:lstStyle/>
          <a:p>
            <a:pPr marL="862330" indent="-554355" defTabSz="566674">
              <a:spcBef>
                <a:spcPts val="2300"/>
              </a:spcBef>
              <a:defRPr sz="4074"/>
            </a:pPr>
            <a:r>
              <a:rPr>
                <a:solidFill>
                  <a:schemeClr val="bg1"/>
                </a:solidFill>
              </a:rPr>
              <a:t>Bug report</a:t>
            </a:r>
          </a:p>
          <a:p>
            <a:pPr marL="862330" indent="-554355" defTabSz="566674">
              <a:spcBef>
                <a:spcPts val="2300"/>
              </a:spcBef>
              <a:defRPr sz="4074"/>
            </a:pPr>
            <a:r>
              <a:rPr>
                <a:solidFill>
                  <a:schemeClr val="bg1"/>
                </a:solidFill>
              </a:rPr>
              <a:t>Need for new feature or scenario</a:t>
            </a:r>
          </a:p>
          <a:p>
            <a:pPr marL="862330" indent="-554355" defTabSz="566674">
              <a:spcBef>
                <a:spcPts val="2300"/>
              </a:spcBef>
              <a:defRPr sz="4074"/>
            </a:pPr>
            <a:r>
              <a:rPr>
                <a:solidFill>
                  <a:schemeClr val="bg1"/>
                </a:solidFill>
              </a:rPr>
              <a:t>Need for changing a particular feature</a:t>
            </a:r>
          </a:p>
          <a:p>
            <a:pPr marL="862330" indent="-554355" defTabSz="566674">
              <a:spcBef>
                <a:spcPts val="2300"/>
              </a:spcBef>
              <a:defRPr sz="4074"/>
            </a:pPr>
            <a:r>
              <a:rPr>
                <a:solidFill>
                  <a:schemeClr val="bg1"/>
                </a:solidFill>
              </a:rPr>
              <a:t>Need for code improvement</a:t>
            </a:r>
          </a:p>
          <a:p>
            <a:pPr marL="862330" indent="-554355" defTabSz="566674">
              <a:spcBef>
                <a:spcPts val="2300"/>
              </a:spcBef>
              <a:defRPr sz="4074"/>
            </a:pPr>
            <a:r>
              <a:rPr>
                <a:solidFill>
                  <a:schemeClr val="bg1"/>
                </a:solidFill>
              </a:rPr>
              <a:t>Need for performance improvement</a:t>
            </a:r>
          </a:p>
          <a:p>
            <a:pPr marL="862330" indent="-554355" defTabSz="566674">
              <a:spcBef>
                <a:spcPts val="2300"/>
              </a:spcBef>
              <a:defRPr sz="4074"/>
            </a:pPr>
            <a:r>
              <a:rPr>
                <a:solidFill>
                  <a:schemeClr val="bg1"/>
                </a:solidFill>
              </a:rPr>
              <a:t>Chore description (provide no direct value to the customer)</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6"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8"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2" name="Configuration management 3"/>
          <p:cNvSpPr txBox="1">
            <a:spLocks noGrp="1"/>
          </p:cNvSpPr>
          <p:nvPr>
            <p:ph type="title"/>
          </p:nvPr>
        </p:nvSpPr>
        <p:spPr>
          <a:prstGeom prst="rect">
            <a:avLst/>
          </a:prstGeom>
        </p:spPr>
        <p:txBody>
          <a:bodyPr/>
          <a:lstStyle/>
          <a:p>
            <a:r>
              <a:rPr>
                <a:solidFill>
                  <a:schemeClr val="bg1"/>
                </a:solidFill>
              </a:rPr>
              <a:t>Configuration management 3</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4" name="CM research at CIn"/>
          <p:cNvSpPr txBox="1">
            <a:spLocks noGrp="1"/>
          </p:cNvSpPr>
          <p:nvPr>
            <p:ph type="title"/>
          </p:nvPr>
        </p:nvSpPr>
        <p:spPr>
          <a:prstGeom prst="rect">
            <a:avLst/>
          </a:prstGeom>
        </p:spPr>
        <p:txBody>
          <a:bodyPr/>
          <a:lstStyle/>
          <a:p>
            <a:r>
              <a:rPr>
                <a:solidFill>
                  <a:schemeClr val="bg1"/>
                </a:solidFill>
              </a:rPr>
              <a:t>CM research at CIn</a:t>
            </a:r>
          </a:p>
        </p:txBody>
      </p:sp>
      <p:sp>
        <p:nvSpPr>
          <p:cNvPr id="725" name="Advanced merging tools: Paulo…"/>
          <p:cNvSpPr txBox="1">
            <a:spLocks noGrp="1"/>
          </p:cNvSpPr>
          <p:nvPr>
            <p:ph type="body" idx="1"/>
          </p:nvPr>
        </p:nvSpPr>
        <p:spPr>
          <a:prstGeom prst="rect">
            <a:avLst/>
          </a:prstGeom>
        </p:spPr>
        <p:txBody>
          <a:bodyPr/>
          <a:lstStyle/>
          <a:p>
            <a:r>
              <a:rPr>
                <a:solidFill>
                  <a:schemeClr val="bg1"/>
                </a:solidFill>
              </a:rPr>
              <a:t>Advanced merging tools: Paulo</a:t>
            </a:r>
          </a:p>
          <a:p>
            <a:r>
              <a:rPr>
                <a:solidFill>
                  <a:schemeClr val="bg1"/>
                </a:solidFill>
              </a:rPr>
              <a:t>Collaboration conflicts characteristics: Paulo</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7" name="To do after class"/>
          <p:cNvSpPr txBox="1">
            <a:spLocks noGrp="1"/>
          </p:cNvSpPr>
          <p:nvPr>
            <p:ph type="title"/>
          </p:nvPr>
        </p:nvSpPr>
        <p:spPr>
          <a:prstGeom prst="rect">
            <a:avLst/>
          </a:prstGeom>
        </p:spPr>
        <p:txBody>
          <a:bodyPr/>
          <a:lstStyle/>
          <a:p>
            <a:r>
              <a:rPr>
                <a:solidFill>
                  <a:schemeClr val="bg1"/>
                </a:solidFill>
              </a:rPr>
              <a:t>To do after class</a:t>
            </a:r>
          </a:p>
        </p:txBody>
      </p:sp>
      <p:sp>
        <p:nvSpPr>
          <p:cNvPr id="728" name="Answer questionnaire (check classroom assignment), study correct answers…"/>
          <p:cNvSpPr txBox="1">
            <a:spLocks noGrp="1"/>
          </p:cNvSpPr>
          <p:nvPr>
            <p:ph type="body" idx="1"/>
          </p:nvPr>
        </p:nvSpPr>
        <p:spPr>
          <a:xfrm>
            <a:off x="1270000" y="2768600"/>
            <a:ext cx="10464800" cy="6420876"/>
          </a:xfrm>
          <a:prstGeom prst="rect">
            <a:avLst/>
          </a:prstGeom>
        </p:spPr>
        <p:txBody>
          <a:bodyPr/>
          <a:lstStyle/>
          <a:p>
            <a:r>
              <a:rPr>
                <a:solidFill>
                  <a:schemeClr val="bg1"/>
                </a:solidFill>
              </a:rPr>
              <a:t>Answer questionnaire (check classroom assignment), study correct answers </a:t>
            </a:r>
          </a:p>
          <a:p>
            <a:r>
              <a:rPr>
                <a:solidFill>
                  <a:schemeClr val="bg1"/>
                </a:solidFill>
              </a:rPr>
              <a:t>Finish exercise (check classroom assignment), study correct answers</a:t>
            </a:r>
          </a:p>
          <a:p>
            <a:r>
              <a:rPr>
                <a:solidFill>
                  <a:schemeClr val="bg1"/>
                </a:solidFill>
              </a:rPr>
              <a:t>Read, again, part of chapter 10 in the textbook </a:t>
            </a:r>
          </a:p>
          <a:p>
            <a:r>
              <a:rPr u="sng">
                <a:solidFill>
                  <a:schemeClr val="bg1"/>
                </a:solidFill>
                <a:hlinkClick r:id="rId3"/>
              </a:rPr>
              <a:t>Evaluate classes</a:t>
            </a:r>
          </a:p>
          <a:p>
            <a:r>
              <a:rPr>
                <a:solidFill>
                  <a:schemeClr val="bg1"/>
                </a:solidFill>
              </a:rPr>
              <a:t>Study questions from previous exams</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32" name="To do after class"/>
          <p:cNvSpPr txBox="1">
            <a:spLocks noGrp="1"/>
          </p:cNvSpPr>
          <p:nvPr>
            <p:ph type="title"/>
          </p:nvPr>
        </p:nvSpPr>
        <p:spPr>
          <a:prstGeom prst="rect">
            <a:avLst/>
          </a:prstGeom>
        </p:spPr>
        <p:txBody>
          <a:bodyPr/>
          <a:lstStyle/>
          <a:p>
            <a:r>
              <a:rPr>
                <a:solidFill>
                  <a:schemeClr val="bg1"/>
                </a:solidFill>
              </a:rPr>
              <a:t>To do after class</a:t>
            </a:r>
          </a:p>
        </p:txBody>
      </p:sp>
      <p:sp>
        <p:nvSpPr>
          <p:cNvPr id="733" name="Use Pro Git, and Git Cheat Sheet as  references…"/>
          <p:cNvSpPr txBox="1">
            <a:spLocks noGrp="1"/>
          </p:cNvSpPr>
          <p:nvPr>
            <p:ph type="body" idx="1"/>
          </p:nvPr>
        </p:nvSpPr>
        <p:spPr>
          <a:xfrm>
            <a:off x="752976" y="2267304"/>
            <a:ext cx="10981824" cy="7261690"/>
          </a:xfrm>
          <a:prstGeom prst="rect">
            <a:avLst/>
          </a:prstGeom>
        </p:spPr>
        <p:txBody>
          <a:bodyPr/>
          <a:lstStyle/>
          <a:p>
            <a:r>
              <a:rPr>
                <a:solidFill>
                  <a:schemeClr val="bg1"/>
                </a:solidFill>
              </a:rPr>
              <a:t>Use </a:t>
            </a:r>
            <a:r>
              <a:rPr u="sng">
                <a:solidFill>
                  <a:schemeClr val="bg1"/>
                </a:solidFill>
                <a:hlinkClick r:id="rId2"/>
              </a:rPr>
              <a:t>Pro Git</a:t>
            </a:r>
            <a:r>
              <a:rPr>
                <a:solidFill>
                  <a:schemeClr val="bg1"/>
                </a:solidFill>
              </a:rPr>
              <a:t>, and </a:t>
            </a:r>
            <a:r>
              <a:rPr u="sng">
                <a:solidFill>
                  <a:schemeClr val="bg1"/>
                </a:solidFill>
                <a:hlinkClick r:id="rId3"/>
              </a:rPr>
              <a:t>Git Cheat Sheet</a:t>
            </a:r>
            <a:r>
              <a:rPr>
                <a:solidFill>
                  <a:schemeClr val="bg1"/>
                </a:solidFill>
              </a:rPr>
              <a:t> as  references</a:t>
            </a:r>
          </a:p>
          <a:p>
            <a:r>
              <a:rPr>
                <a:solidFill>
                  <a:schemeClr val="bg1"/>
                </a:solidFill>
              </a:rPr>
              <a:t>Read either </a:t>
            </a:r>
            <a:r>
              <a:rPr u="sng">
                <a:solidFill>
                  <a:schemeClr val="bg1"/>
                </a:solidFill>
                <a:hlinkClick r:id="rId4"/>
              </a:rPr>
              <a:t>Git concepts simplified</a:t>
            </a:r>
            <a:r>
              <a:rPr>
                <a:solidFill>
                  <a:schemeClr val="bg1"/>
                </a:solidFill>
              </a:rPr>
              <a:t> or </a:t>
            </a:r>
            <a:r>
              <a:rPr u="sng">
                <a:solidFill>
                  <a:schemeClr val="bg1"/>
                </a:solidFill>
                <a:hlinkClick r:id="rId5"/>
              </a:rPr>
              <a:t>A Visual Git Reference</a:t>
            </a:r>
          </a:p>
          <a:p>
            <a:r>
              <a:rPr>
                <a:solidFill>
                  <a:schemeClr val="bg1"/>
                </a:solidFill>
              </a:rPr>
              <a:t>Opcionalmente, ler </a:t>
            </a:r>
            <a:r>
              <a:rPr u="sng">
                <a:solidFill>
                  <a:schemeClr val="bg1"/>
                </a:solidFill>
                <a:hlinkClick r:id="rId6"/>
              </a:rPr>
              <a:t>artigo</a:t>
            </a:r>
            <a:r>
              <a:rPr>
                <a:solidFill>
                  <a:schemeClr val="bg1"/>
                </a:solidFill>
              </a:rPr>
              <a:t> que descreve um workflow colaborativo, e outro </a:t>
            </a:r>
            <a:r>
              <a:rPr u="sng">
                <a:solidFill>
                  <a:schemeClr val="bg1"/>
                </a:solidFill>
                <a:hlinkClick r:id="rId7"/>
              </a:rPr>
              <a:t>artigo</a:t>
            </a:r>
            <a:r>
              <a:rPr>
                <a:solidFill>
                  <a:schemeClr val="bg1"/>
                </a:solidFill>
              </a:rPr>
              <a:t> que adiciona mais alguns detalhes</a:t>
            </a:r>
          </a:p>
          <a:p>
            <a:r>
              <a:rPr>
                <a:solidFill>
                  <a:schemeClr val="bg1"/>
                </a:solidFill>
              </a:rPr>
              <a:t>Opcionalmente, instale e use uma </a:t>
            </a:r>
            <a:r>
              <a:rPr u="sng">
                <a:solidFill>
                  <a:schemeClr val="bg1"/>
                </a:solidFill>
                <a:hlinkClick r:id="rId8"/>
              </a:rPr>
              <a:t>ferramenta</a:t>
            </a:r>
            <a:r>
              <a:rPr>
                <a:solidFill>
                  <a:schemeClr val="bg1"/>
                </a:solidFill>
              </a:rPr>
              <a:t> que ajuda na resolução de conflitos</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35" name="Questions from previous exams"/>
          <p:cNvSpPr txBox="1">
            <a:spLocks noGrp="1"/>
          </p:cNvSpPr>
          <p:nvPr>
            <p:ph type="title"/>
          </p:nvPr>
        </p:nvSpPr>
        <p:spPr>
          <a:prstGeom prst="rect">
            <a:avLst/>
          </a:prstGeom>
        </p:spPr>
        <p:txBody>
          <a:bodyPr/>
          <a:lstStyle/>
          <a:p>
            <a:r>
              <a:rPr>
                <a:solidFill>
                  <a:schemeClr val="bg1"/>
                </a:solidFill>
              </a:rPr>
              <a:t>Questions from previous exams</a:t>
            </a:r>
          </a:p>
        </p:txBody>
      </p:sp>
      <p:sp>
        <p:nvSpPr>
          <p:cNvPr id="736" name="Explique brevemente (a) o que é um branch em um sistema de controle de versão, e (b) porque você criaria um em seu projeto. Explique também (c) o propósito e o funcionamento da operação de merge.…"/>
          <p:cNvSpPr txBox="1">
            <a:spLocks noGrp="1"/>
          </p:cNvSpPr>
          <p:nvPr>
            <p:ph type="body" idx="1"/>
          </p:nvPr>
        </p:nvSpPr>
        <p:spPr>
          <a:xfrm>
            <a:off x="1270000" y="1301146"/>
            <a:ext cx="10464800" cy="7957583"/>
          </a:xfrm>
          <a:prstGeom prst="rect">
            <a:avLst/>
          </a:prstGeom>
        </p:spPr>
        <p:txBody>
          <a:bodyPr/>
          <a:lstStyle/>
          <a:p>
            <a:pPr>
              <a:defRPr sz="3400"/>
            </a:pPr>
            <a:endParaRPr>
              <a:solidFill>
                <a:schemeClr val="bg1"/>
              </a:solidFill>
            </a:endParaRPr>
          </a:p>
          <a:p>
            <a:pPr>
              <a:defRPr sz="3400"/>
            </a:pPr>
            <a:r>
              <a:rPr>
                <a:solidFill>
                  <a:schemeClr val="bg1"/>
                </a:solidFill>
              </a:rPr>
              <a:t>Explique brevemente (a) o que é um branch em um sistema de controle de versão, e (b) porque você criaria um em seu projeto. Explique também (c) o propósito e o funcionamento da operação de merge.</a:t>
            </a:r>
          </a:p>
          <a:p>
            <a:pPr>
              <a:defRPr sz="3400"/>
            </a:pPr>
            <a:r>
              <a:rPr>
                <a:solidFill>
                  <a:schemeClr val="bg1"/>
                </a:solidFill>
              </a:rPr>
              <a:t>Podemos tanto fazer merge de mudanças do branch principal em um branch de feature (atualizando o branch de feature) quanto fazer merge de mudanças de um branch de feature no branch principal (atualizando o branch principal)? Explique brevemente sua resposta.</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38"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739"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740"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From an existing repository"/>
          <p:cNvSpPr txBox="1">
            <a:spLocks noGrp="1"/>
          </p:cNvSpPr>
          <p:nvPr>
            <p:ph type="title"/>
          </p:nvPr>
        </p:nvSpPr>
        <p:spPr>
          <a:prstGeom prst="rect">
            <a:avLst/>
          </a:prstGeom>
        </p:spPr>
        <p:txBody>
          <a:bodyPr/>
          <a:lstStyle/>
          <a:p>
            <a:r>
              <a:rPr>
                <a:solidFill>
                  <a:schemeClr val="bg1"/>
                </a:solidFill>
              </a:rPr>
              <a:t>From an existing repository</a:t>
            </a:r>
          </a:p>
        </p:txBody>
      </p:sp>
    </p:spTree>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42" name="Title 1"/>
          <p:cNvSpPr txBox="1">
            <a:spLocks noGrp="1"/>
          </p:cNvSpPr>
          <p:nvPr>
            <p:ph type="title"/>
          </p:nvPr>
        </p:nvSpPr>
        <p:spPr>
          <a:xfrm>
            <a:off x="5527041" y="1896475"/>
            <a:ext cx="6792686" cy="1547475"/>
          </a:xfrm>
          <a:prstGeom prst="rect">
            <a:avLst/>
          </a:prstGeom>
        </p:spPr>
        <p:txBody>
          <a:bodyPr/>
          <a:lstStyle>
            <a:lvl1pPr>
              <a:defRPr spc="-140"/>
            </a:lvl1pPr>
          </a:lstStyle>
          <a:p>
            <a:r>
              <a:t>About me</a:t>
            </a:r>
          </a:p>
        </p:txBody>
      </p:sp>
      <p:pic>
        <p:nvPicPr>
          <p:cNvPr id="743" name="Picture 5" descr="Picture 5"/>
          <p:cNvPicPr>
            <a:picLocks noChangeAspect="1"/>
          </p:cNvPicPr>
          <p:nvPr/>
        </p:nvPicPr>
        <p:blipFill>
          <a:blip r:embed="rId2">
            <a:extLst/>
          </a:blip>
          <a:srcRect l="13652" r="15572" b="1"/>
          <a:stretch>
            <a:fillRect/>
          </a:stretch>
        </p:blipFill>
        <p:spPr>
          <a:xfrm>
            <a:off x="20" y="1206262"/>
            <a:ext cx="4964563" cy="7328139"/>
          </a:xfrm>
          <a:prstGeom prst="rect">
            <a:avLst/>
          </a:prstGeom>
          <a:ln w="12700">
            <a:miter lim="400000"/>
          </a:ln>
        </p:spPr>
      </p:pic>
      <p:sp>
        <p:nvSpPr>
          <p:cNvPr id="744" name="TextBox 3"/>
          <p:cNvSpPr txBox="1"/>
          <p:nvPr/>
        </p:nvSpPr>
        <p:spPr>
          <a:xfrm>
            <a:off x="5527041" y="3613475"/>
            <a:ext cx="6792686" cy="381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gn="l" defTabSz="1300480">
              <a:lnSpc>
                <a:spcPct val="90000"/>
              </a:lnSpc>
              <a:spcBef>
                <a:spcPts val="800"/>
              </a:spcBef>
              <a:defRPr sz="2400">
                <a:solidFill>
                  <a:srgbClr val="404040"/>
                </a:solidFill>
                <a:latin typeface="Calibri"/>
                <a:ea typeface="Calibri"/>
                <a:cs typeface="Calibri"/>
                <a:sym typeface="Calibri"/>
              </a:defRPr>
            </a:pPr>
            <a:r>
              <a:t>Derrick Stolee</a:t>
            </a:r>
            <a:endParaRPr b="1"/>
          </a:p>
          <a:p>
            <a:pPr algn="l" defTabSz="1300480">
              <a:lnSpc>
                <a:spcPct val="90000"/>
              </a:lnSpc>
              <a:spcBef>
                <a:spcPts val="800"/>
              </a:spcBef>
              <a:defRPr sz="2400">
                <a:solidFill>
                  <a:srgbClr val="404040"/>
                </a:solidFill>
                <a:latin typeface="Calibri"/>
                <a:ea typeface="Calibri"/>
                <a:cs typeface="Calibri"/>
                <a:sym typeface="Calibri"/>
              </a:defRPr>
            </a:pPr>
            <a:r>
              <a:t>Software Engineer</a:t>
            </a:r>
          </a:p>
          <a:p>
            <a:pPr algn="l" defTabSz="1300480">
              <a:lnSpc>
                <a:spcPct val="90000"/>
              </a:lnSpc>
              <a:spcBef>
                <a:spcPts val="800"/>
              </a:spcBef>
              <a:defRPr sz="2400" b="1">
                <a:solidFill>
                  <a:srgbClr val="404040"/>
                </a:solidFill>
                <a:latin typeface="Calibri"/>
                <a:ea typeface="Calibri"/>
                <a:cs typeface="Calibri"/>
                <a:sym typeface="Calibri"/>
              </a:defRPr>
            </a:pPr>
            <a:r>
              <a:t>Git Ecosystem</a:t>
            </a:r>
          </a:p>
          <a:p>
            <a:pPr algn="l" defTabSz="1300480">
              <a:lnSpc>
                <a:spcPct val="90000"/>
              </a:lnSpc>
              <a:spcBef>
                <a:spcPts val="800"/>
              </a:spcBef>
              <a:defRPr sz="2400">
                <a:solidFill>
                  <a:srgbClr val="404040"/>
                </a:solidFill>
                <a:latin typeface="Calibri"/>
                <a:ea typeface="Calibri"/>
                <a:cs typeface="Calibri"/>
                <a:sym typeface="Calibri"/>
              </a:defRPr>
            </a:pPr>
            <a:endParaRPr/>
          </a:p>
          <a:p>
            <a:pPr algn="l" defTabSz="1300480">
              <a:lnSpc>
                <a:spcPct val="90000"/>
              </a:lnSpc>
              <a:spcBef>
                <a:spcPts val="800"/>
              </a:spcBef>
              <a:defRPr sz="2400">
                <a:solidFill>
                  <a:srgbClr val="404040"/>
                </a:solidFill>
                <a:latin typeface="Calibri"/>
                <a:ea typeface="Calibri"/>
                <a:cs typeface="Calibri"/>
                <a:sym typeface="Calibri"/>
              </a:defRPr>
            </a:pPr>
            <a:r>
              <a:t>Git</a:t>
            </a:r>
          </a:p>
          <a:p>
            <a:pPr algn="l" defTabSz="1300480">
              <a:lnSpc>
                <a:spcPct val="90000"/>
              </a:lnSpc>
              <a:spcBef>
                <a:spcPts val="800"/>
              </a:spcBef>
              <a:defRPr sz="2400">
                <a:solidFill>
                  <a:srgbClr val="404040"/>
                </a:solidFill>
                <a:latin typeface="Calibri"/>
                <a:ea typeface="Calibri"/>
                <a:cs typeface="Calibri"/>
                <a:sym typeface="Calibri"/>
              </a:defRPr>
            </a:pPr>
            <a:r>
              <a:t>Git for Windows</a:t>
            </a:r>
          </a:p>
          <a:p>
            <a:pPr algn="l" defTabSz="1300480">
              <a:lnSpc>
                <a:spcPct val="90000"/>
              </a:lnSpc>
              <a:spcBef>
                <a:spcPts val="800"/>
              </a:spcBef>
              <a:defRPr sz="2400">
                <a:solidFill>
                  <a:srgbClr val="404040"/>
                </a:solidFill>
                <a:latin typeface="Calibri"/>
                <a:ea typeface="Calibri"/>
                <a:cs typeface="Calibri"/>
                <a:sym typeface="Calibri"/>
              </a:defRPr>
            </a:pPr>
            <a:r>
              <a:t>VFS for Git</a:t>
            </a:r>
          </a:p>
        </p:txBody>
      </p:sp>
      <p:pic>
        <p:nvPicPr>
          <p:cNvPr id="745" name="Picture 7" descr="Picture 7"/>
          <p:cNvPicPr>
            <a:picLocks noChangeAspect="1"/>
          </p:cNvPicPr>
          <p:nvPr/>
        </p:nvPicPr>
        <p:blipFill>
          <a:blip r:embed="rId3">
            <a:extLst/>
          </a:blip>
          <a:srcRect l="50384"/>
          <a:stretch>
            <a:fillRect/>
          </a:stretch>
        </p:blipFill>
        <p:spPr>
          <a:xfrm>
            <a:off x="8293192" y="3577568"/>
            <a:ext cx="3536614" cy="3914860"/>
          </a:xfrm>
          <a:prstGeom prst="rect">
            <a:avLst/>
          </a:prstGeom>
          <a:ln w="12700">
            <a:miter lim="400000"/>
          </a:ln>
        </p:spPr>
      </p:pic>
      <p:sp>
        <p:nvSpPr>
          <p:cNvPr id="746" name="TextBox 9"/>
          <p:cNvSpPr txBox="1"/>
          <p:nvPr/>
        </p:nvSpPr>
        <p:spPr>
          <a:xfrm>
            <a:off x="6976957" y="7510333"/>
            <a:ext cx="6708383" cy="453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l" defTabSz="650240">
              <a:defRPr sz="2400">
                <a:solidFill>
                  <a:srgbClr val="000000"/>
                </a:solidFill>
                <a:latin typeface="Calibri"/>
                <a:ea typeface="Calibri"/>
                <a:cs typeface="Calibri"/>
                <a:sym typeface="Calibri"/>
              </a:defRPr>
            </a:lvl1pPr>
          </a:lstStyle>
          <a:p>
            <a:r>
              <a:t>https://github.com/git/git/graphs/contributors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 grpId="1" animBg="1" advAuto="0"/>
      <p:bldP spid="746" grpId="2" animBg="1" advAuto="0"/>
    </p:bldLst>
  </p:timing>
</p:sld>
</file>

<file path=ppt/slides/slide18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48" name="Title 1"/>
          <p:cNvSpPr txBox="1">
            <a:spLocks noGrp="1"/>
          </p:cNvSpPr>
          <p:nvPr>
            <p:ph type="title"/>
          </p:nvPr>
        </p:nvSpPr>
        <p:spPr>
          <a:xfrm>
            <a:off x="5527041" y="1896475"/>
            <a:ext cx="6792686" cy="1547475"/>
          </a:xfrm>
          <a:prstGeom prst="rect">
            <a:avLst/>
          </a:prstGeom>
        </p:spPr>
        <p:txBody>
          <a:bodyPr/>
          <a:lstStyle>
            <a:lvl1pPr>
              <a:defRPr spc="-140"/>
            </a:lvl1pPr>
          </a:lstStyle>
          <a:p>
            <a:r>
              <a:t>About me</a:t>
            </a:r>
          </a:p>
        </p:txBody>
      </p:sp>
      <p:pic>
        <p:nvPicPr>
          <p:cNvPr id="749" name="Picture 5" descr="Picture 5"/>
          <p:cNvPicPr>
            <a:picLocks noChangeAspect="1"/>
          </p:cNvPicPr>
          <p:nvPr/>
        </p:nvPicPr>
        <p:blipFill>
          <a:blip r:embed="rId2">
            <a:extLst/>
          </a:blip>
          <a:srcRect l="13652" r="15572" b="1"/>
          <a:stretch>
            <a:fillRect/>
          </a:stretch>
        </p:blipFill>
        <p:spPr>
          <a:xfrm>
            <a:off x="20" y="1206262"/>
            <a:ext cx="4964563" cy="7328139"/>
          </a:xfrm>
          <a:prstGeom prst="rect">
            <a:avLst/>
          </a:prstGeom>
          <a:ln w="12700">
            <a:miter lim="400000"/>
          </a:ln>
        </p:spPr>
      </p:pic>
      <p:sp>
        <p:nvSpPr>
          <p:cNvPr id="750" name="TextBox 3"/>
          <p:cNvSpPr txBox="1"/>
          <p:nvPr/>
        </p:nvSpPr>
        <p:spPr>
          <a:xfrm>
            <a:off x="5527041" y="3613475"/>
            <a:ext cx="6792686" cy="3817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algn="l" defTabSz="1300480">
              <a:lnSpc>
                <a:spcPct val="90000"/>
              </a:lnSpc>
              <a:spcBef>
                <a:spcPts val="800"/>
              </a:spcBef>
              <a:defRPr sz="2400">
                <a:solidFill>
                  <a:srgbClr val="404040"/>
                </a:solidFill>
                <a:latin typeface="Calibri"/>
                <a:ea typeface="Calibri"/>
                <a:cs typeface="Calibri"/>
                <a:sym typeface="Calibri"/>
              </a:defRPr>
            </a:pPr>
            <a:r>
              <a:t>Derrick Stolee</a:t>
            </a:r>
            <a:endParaRPr b="1"/>
          </a:p>
          <a:p>
            <a:pPr algn="l" defTabSz="1300480">
              <a:lnSpc>
                <a:spcPct val="90000"/>
              </a:lnSpc>
              <a:spcBef>
                <a:spcPts val="800"/>
              </a:spcBef>
              <a:defRPr sz="2400">
                <a:solidFill>
                  <a:srgbClr val="404040"/>
                </a:solidFill>
                <a:latin typeface="Calibri"/>
                <a:ea typeface="Calibri"/>
                <a:cs typeface="Calibri"/>
                <a:sym typeface="Calibri"/>
              </a:defRPr>
            </a:pPr>
            <a:r>
              <a:t>Live in Raleigh</a:t>
            </a:r>
          </a:p>
          <a:p>
            <a:pPr algn="l" defTabSz="1300480">
              <a:lnSpc>
                <a:spcPct val="90000"/>
              </a:lnSpc>
              <a:spcBef>
                <a:spcPts val="800"/>
              </a:spcBef>
              <a:defRPr sz="2400">
                <a:solidFill>
                  <a:srgbClr val="404040"/>
                </a:solidFill>
                <a:latin typeface="Calibri"/>
                <a:ea typeface="Calibri"/>
                <a:cs typeface="Calibri"/>
                <a:sym typeface="Calibri"/>
              </a:defRPr>
            </a:pPr>
            <a:r>
              <a:t>Work in RDU</a:t>
            </a:r>
          </a:p>
        </p:txBody>
      </p:sp>
      <p:pic>
        <p:nvPicPr>
          <p:cNvPr id="751" name="Picture 15" descr="Picture 15"/>
          <p:cNvPicPr>
            <a:picLocks noChangeAspect="1"/>
          </p:cNvPicPr>
          <p:nvPr/>
        </p:nvPicPr>
        <p:blipFill>
          <a:blip r:embed="rId3">
            <a:extLst/>
          </a:blip>
          <a:stretch>
            <a:fillRect/>
          </a:stretch>
        </p:blipFill>
        <p:spPr>
          <a:xfrm rot="1238097">
            <a:off x="3638336" y="6101672"/>
            <a:ext cx="1873692" cy="2966679"/>
          </a:xfrm>
          <a:prstGeom prst="rect">
            <a:avLst/>
          </a:prstGeom>
          <a:ln w="12700">
            <a:miter lim="400000"/>
          </a:ln>
        </p:spPr>
      </p:pic>
      <p:sp>
        <p:nvSpPr>
          <p:cNvPr id="752" name="TextBox 16"/>
          <p:cNvSpPr txBox="1"/>
          <p:nvPr/>
        </p:nvSpPr>
        <p:spPr>
          <a:xfrm rot="1270822">
            <a:off x="4048733" y="6376940"/>
            <a:ext cx="2582272" cy="453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lvl1pPr algn="l" defTabSz="650240">
              <a:defRPr sz="2400">
                <a:latin typeface="Calibri"/>
                <a:ea typeface="Calibri"/>
                <a:cs typeface="Calibri"/>
                <a:sym typeface="Calibri"/>
              </a:defRPr>
            </a:lvl1pPr>
          </a:lstStyle>
          <a:p>
            <a:r>
              <a:t>Dr. Kathryn Stolee</a:t>
            </a:r>
          </a:p>
        </p:txBody>
      </p:sp>
      <p:pic>
        <p:nvPicPr>
          <p:cNvPr id="753" name="Picture 17" descr="Picture 17"/>
          <p:cNvPicPr>
            <a:picLocks noChangeAspect="1"/>
          </p:cNvPicPr>
          <p:nvPr/>
        </p:nvPicPr>
        <p:blipFill>
          <a:blip r:embed="rId4">
            <a:extLst/>
          </a:blip>
          <a:stretch>
            <a:fillRect/>
          </a:stretch>
        </p:blipFill>
        <p:spPr>
          <a:xfrm>
            <a:off x="8586288" y="1335974"/>
            <a:ext cx="4314836" cy="6523056"/>
          </a:xfrm>
          <a:prstGeom prst="rect">
            <a:avLst/>
          </a:prstGeom>
          <a:ln w="12700">
            <a:miter lim="400000"/>
          </a:ln>
        </p:spPr>
      </p:pic>
      <p:sp>
        <p:nvSpPr>
          <p:cNvPr id="754" name="TextBox 7"/>
          <p:cNvSpPr txBox="1"/>
          <p:nvPr/>
        </p:nvSpPr>
        <p:spPr>
          <a:xfrm>
            <a:off x="6075863" y="6994156"/>
            <a:ext cx="2788102"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SE Faculty at NCSU</a:t>
            </a:r>
          </a:p>
          <a:p>
            <a:pPr algn="l" defTabSz="650240">
              <a:defRPr sz="2400">
                <a:solidFill>
                  <a:srgbClr val="000000"/>
                </a:solidFill>
                <a:latin typeface="Calibri"/>
                <a:ea typeface="Calibri"/>
                <a:cs typeface="Calibri"/>
                <a:sym typeface="Calibri"/>
              </a:defRPr>
            </a:pPr>
            <a:r>
              <a:t>Looking for RAs!</a:t>
            </a:r>
          </a:p>
        </p:txBody>
      </p:sp>
      <p:sp>
        <p:nvSpPr>
          <p:cNvPr id="755" name="Arrow: U-Turn 8"/>
          <p:cNvSpPr/>
          <p:nvPr/>
        </p:nvSpPr>
        <p:spPr>
          <a:xfrm rot="1410628" flipH="1">
            <a:off x="5511312" y="6187063"/>
            <a:ext cx="1343958" cy="6369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2005" y="0"/>
                  <a:pt x="4478" y="0"/>
                </a:cubicBezTo>
                <a:lnTo>
                  <a:pt x="15842" y="0"/>
                </a:lnTo>
                <a:cubicBezTo>
                  <a:pt x="18315" y="0"/>
                  <a:pt x="20320" y="4231"/>
                  <a:pt x="20320" y="9450"/>
                </a:cubicBezTo>
                <a:lnTo>
                  <a:pt x="20320" y="10800"/>
                </a:lnTo>
                <a:lnTo>
                  <a:pt x="21600" y="10800"/>
                </a:lnTo>
                <a:lnTo>
                  <a:pt x="19041" y="16200"/>
                </a:lnTo>
                <a:lnTo>
                  <a:pt x="16482" y="10800"/>
                </a:lnTo>
                <a:lnTo>
                  <a:pt x="17761" y="10800"/>
                </a:lnTo>
                <a:lnTo>
                  <a:pt x="17761" y="9450"/>
                </a:lnTo>
                <a:cubicBezTo>
                  <a:pt x="17761" y="7213"/>
                  <a:pt x="16902" y="5400"/>
                  <a:pt x="15842" y="5400"/>
                </a:cubicBezTo>
                <a:lnTo>
                  <a:pt x="4478" y="5400"/>
                </a:lnTo>
                <a:cubicBezTo>
                  <a:pt x="3418" y="5400"/>
                  <a:pt x="2559" y="7213"/>
                  <a:pt x="2559" y="9450"/>
                </a:cubicBezTo>
                <a:lnTo>
                  <a:pt x="2559" y="21600"/>
                </a:lnTo>
                <a:close/>
              </a:path>
            </a:pathLst>
          </a:custGeom>
          <a:solidFill>
            <a:srgbClr val="6F6F74"/>
          </a:solidFill>
          <a:ln w="12700">
            <a:solidFill>
              <a:srgbClr val="515155"/>
            </a:solidFill>
          </a:ln>
        </p:spPr>
        <p:txBody>
          <a:bodyPr lIns="48767" tIns="48767" rIns="48767" bIns="48767" anchor="ctr"/>
          <a:lstStyle/>
          <a:p>
            <a:pPr defTabSz="650240">
              <a:defRPr sz="2400">
                <a:solidFill>
                  <a:srgbClr val="000000"/>
                </a:solidFill>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5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5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75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4" animBg="1" advAuto="0"/>
      <p:bldP spid="752" grpId="3" animBg="1" advAuto="0"/>
      <p:bldP spid="754" grpId="1" animBg="1" advAuto="0"/>
      <p:bldP spid="755" grpId="2" animBg="1" advAuto="0"/>
    </p:bldLst>
  </p:timing>
</p:sld>
</file>

<file path=ppt/slides/slide18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757" name="Picture 2" descr="Picture 2"/>
          <p:cNvPicPr>
            <a:picLocks noChangeAspect="1"/>
          </p:cNvPicPr>
          <p:nvPr/>
        </p:nvPicPr>
        <p:blipFill>
          <a:blip r:embed="rId2">
            <a:alphaModFix amt="20000"/>
            <a:extLst/>
          </a:blip>
          <a:stretch>
            <a:fillRect/>
          </a:stretch>
        </p:blipFill>
        <p:spPr>
          <a:xfrm>
            <a:off x="2242818" y="1219199"/>
            <a:ext cx="8519163" cy="7315201"/>
          </a:xfrm>
          <a:prstGeom prst="rect">
            <a:avLst/>
          </a:prstGeom>
          <a:ln w="12700">
            <a:miter lim="400000"/>
          </a:ln>
        </p:spPr>
      </p:pic>
      <p:sp>
        <p:nvSpPr>
          <p:cNvPr id="758" name="Title 1"/>
          <p:cNvSpPr txBox="1"/>
          <p:nvPr/>
        </p:nvSpPr>
        <p:spPr>
          <a:xfrm>
            <a:off x="671914" y="1706879"/>
            <a:ext cx="9490118" cy="1621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1326566">
              <a:defRPr sz="5000" b="1" spc="-69">
                <a:solidFill>
                  <a:srgbClr val="000000"/>
                </a:solidFill>
                <a:latin typeface="Segoe UI"/>
                <a:ea typeface="Segoe UI"/>
                <a:cs typeface="Segoe UI"/>
                <a:sym typeface="Segoe UI"/>
              </a:defRPr>
            </a:lvl1pPr>
          </a:lstStyle>
          <a:p>
            <a:r>
              <a:t>Available roles and opportunities </a:t>
            </a:r>
          </a:p>
        </p:txBody>
      </p:sp>
      <p:sp>
        <p:nvSpPr>
          <p:cNvPr id="759" name="TextBox 6"/>
          <p:cNvSpPr txBox="1"/>
          <p:nvPr/>
        </p:nvSpPr>
        <p:spPr>
          <a:xfrm>
            <a:off x="5236611" y="5671654"/>
            <a:ext cx="2531578" cy="3341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lvl1pPr defTabSz="1300056">
              <a:defRPr sz="3400" b="1">
                <a:solidFill>
                  <a:srgbClr val="000000"/>
                </a:solidFill>
                <a:latin typeface="Segoe UI Semibold"/>
                <a:ea typeface="Segoe UI Semibold"/>
                <a:cs typeface="Segoe UI Semibold"/>
                <a:sym typeface="Segoe UI Semibold"/>
              </a:defRPr>
            </a:lvl1pPr>
          </a:lstStyle>
          <a:p>
            <a:r>
              <a:t>SE &amp; Program Manager (PM) Internship </a:t>
            </a:r>
            <a:endParaRPr sz="2800"/>
          </a:p>
        </p:txBody>
      </p:sp>
      <p:sp>
        <p:nvSpPr>
          <p:cNvPr id="760" name="TextBox 7"/>
          <p:cNvSpPr txBox="1"/>
          <p:nvPr/>
        </p:nvSpPr>
        <p:spPr>
          <a:xfrm>
            <a:off x="918315" y="5671654"/>
            <a:ext cx="3005837" cy="1779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lvl1pPr defTabSz="1300056">
              <a:defRPr sz="3400" b="1">
                <a:solidFill>
                  <a:srgbClr val="000000"/>
                </a:solidFill>
                <a:latin typeface="Segoe UI Semibold"/>
                <a:ea typeface="Segoe UI Semibold"/>
                <a:cs typeface="Segoe UI Semibold"/>
                <a:sym typeface="Segoe UI Semibold"/>
              </a:defRPr>
            </a:lvl1pPr>
          </a:lstStyle>
          <a:p>
            <a:r>
              <a:t>Explore Microsoft</a:t>
            </a:r>
            <a:endParaRPr sz="2800"/>
          </a:p>
        </p:txBody>
      </p:sp>
      <p:sp>
        <p:nvSpPr>
          <p:cNvPr id="761" name="TextBox 8"/>
          <p:cNvSpPr txBox="1"/>
          <p:nvPr/>
        </p:nvSpPr>
        <p:spPr>
          <a:xfrm>
            <a:off x="9753861" y="5671654"/>
            <a:ext cx="2314400" cy="1779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p>
            <a:pPr defTabSz="1300056">
              <a:defRPr sz="3400" b="1">
                <a:solidFill>
                  <a:srgbClr val="000000"/>
                </a:solidFill>
                <a:latin typeface="Segoe UI Semibold"/>
                <a:ea typeface="Segoe UI Semibold"/>
                <a:cs typeface="Segoe UI Semibold"/>
                <a:sym typeface="Segoe UI Semibold"/>
              </a:defRPr>
            </a:pPr>
            <a:r>
              <a:t>Full-Time </a:t>
            </a:r>
          </a:p>
          <a:p>
            <a:pPr defTabSz="1300056">
              <a:defRPr sz="3400" b="1">
                <a:solidFill>
                  <a:srgbClr val="000000"/>
                </a:solidFill>
                <a:latin typeface="Segoe UI Semibold"/>
                <a:ea typeface="Segoe UI Semibold"/>
                <a:cs typeface="Segoe UI Semibold"/>
                <a:sym typeface="Segoe UI Semibold"/>
              </a:defRPr>
            </a:pPr>
            <a:r>
              <a:t>SE &amp; PM </a:t>
            </a:r>
            <a:endParaRPr sz="2800"/>
          </a:p>
        </p:txBody>
      </p:sp>
      <p:pic>
        <p:nvPicPr>
          <p:cNvPr id="762" name="Picture 9" descr="Picture 9"/>
          <p:cNvPicPr>
            <a:picLocks noChangeAspect="1"/>
          </p:cNvPicPr>
          <p:nvPr/>
        </p:nvPicPr>
        <p:blipFill>
          <a:blip r:embed="rId3">
            <a:extLst/>
          </a:blip>
          <a:stretch>
            <a:fillRect/>
          </a:stretch>
        </p:blipFill>
        <p:spPr>
          <a:xfrm>
            <a:off x="1327983" y="2723440"/>
            <a:ext cx="1898594" cy="2682242"/>
          </a:xfrm>
          <a:prstGeom prst="rect">
            <a:avLst/>
          </a:prstGeom>
          <a:ln w="12700">
            <a:miter lim="400000"/>
          </a:ln>
        </p:spPr>
      </p:pic>
      <p:pic>
        <p:nvPicPr>
          <p:cNvPr id="763" name="Picture 10" descr="Picture 10"/>
          <p:cNvPicPr>
            <a:picLocks noChangeAspect="1"/>
          </p:cNvPicPr>
          <p:nvPr/>
        </p:nvPicPr>
        <p:blipFill>
          <a:blip r:embed="rId4">
            <a:extLst/>
          </a:blip>
          <a:stretch>
            <a:fillRect/>
          </a:stretch>
        </p:blipFill>
        <p:spPr>
          <a:xfrm>
            <a:off x="5578263" y="2761548"/>
            <a:ext cx="1898595" cy="2682243"/>
          </a:xfrm>
          <a:prstGeom prst="rect">
            <a:avLst/>
          </a:prstGeom>
          <a:ln w="12700">
            <a:miter lim="400000"/>
          </a:ln>
        </p:spPr>
      </p:pic>
      <p:pic>
        <p:nvPicPr>
          <p:cNvPr id="764" name="Picture 11" descr="Picture 11"/>
          <p:cNvPicPr>
            <a:picLocks noChangeAspect="1"/>
          </p:cNvPicPr>
          <p:nvPr/>
        </p:nvPicPr>
        <p:blipFill>
          <a:blip r:embed="rId5">
            <a:extLst/>
          </a:blip>
          <a:stretch>
            <a:fillRect/>
          </a:stretch>
        </p:blipFill>
        <p:spPr>
          <a:xfrm>
            <a:off x="9961763" y="2761550"/>
            <a:ext cx="1898594" cy="2682241"/>
          </a:xfrm>
          <a:prstGeom prst="rect">
            <a:avLst/>
          </a:prstGeom>
          <a:ln w="12700">
            <a:miter lim="400000"/>
          </a:ln>
        </p:spPr>
      </p:pic>
      <p:sp>
        <p:nvSpPr>
          <p:cNvPr id="765" name="TextBox 12"/>
          <p:cNvSpPr txBox="1"/>
          <p:nvPr/>
        </p:nvSpPr>
        <p:spPr>
          <a:xfrm>
            <a:off x="623146" y="7343758"/>
            <a:ext cx="42672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1300433">
              <a:defRPr sz="1800">
                <a:solidFill>
                  <a:srgbClr val="000000"/>
                </a:solidFill>
                <a:latin typeface="Segoe UI"/>
                <a:ea typeface="Segoe UI"/>
                <a:cs typeface="Segoe UI"/>
                <a:sym typeface="Segoe UI"/>
              </a:defRPr>
            </a:pPr>
            <a:r>
              <a:t>Links to these applications are also found at </a:t>
            </a:r>
            <a:r>
              <a:rPr u="sng">
                <a:solidFill>
                  <a:srgbClr val="67AABF"/>
                </a:solidFill>
                <a:uFill>
                  <a:solidFill>
                    <a:srgbClr val="67AABF"/>
                  </a:solidFill>
                </a:uFill>
                <a:hlinkClick r:id="rId6"/>
              </a:rPr>
              <a:t>https://microsoft.com/university</a:t>
            </a:r>
            <a:r>
              <a:t> </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67" name="Title 1"/>
          <p:cNvSpPr txBox="1">
            <a:spLocks noGrp="1"/>
          </p:cNvSpPr>
          <p:nvPr>
            <p:ph type="title"/>
          </p:nvPr>
        </p:nvSpPr>
        <p:spPr>
          <a:xfrm>
            <a:off x="1345996" y="1609343"/>
            <a:ext cx="10338818" cy="1413934"/>
          </a:xfrm>
          <a:prstGeom prst="rect">
            <a:avLst/>
          </a:prstGeom>
        </p:spPr>
        <p:txBody>
          <a:bodyPr/>
          <a:lstStyle>
            <a:lvl1pPr>
              <a:defRPr spc="-140"/>
            </a:lvl1pPr>
          </a:lstStyle>
          <a:p>
            <a:r>
              <a:t>How to Learn Git?</a:t>
            </a:r>
          </a:p>
        </p:txBody>
      </p:sp>
      <p:sp>
        <p:nvSpPr>
          <p:cNvPr id="768" name="Content Placeholder 3"/>
          <p:cNvSpPr txBox="1">
            <a:spLocks noGrp="1"/>
          </p:cNvSpPr>
          <p:nvPr>
            <p:ph type="body" sz="half" idx="1"/>
          </p:nvPr>
        </p:nvSpPr>
        <p:spPr>
          <a:xfrm>
            <a:off x="1345996" y="3169919"/>
            <a:ext cx="9168386" cy="4641428"/>
          </a:xfrm>
          <a:prstGeom prst="rect">
            <a:avLst/>
          </a:prstGeom>
        </p:spPr>
        <p:txBody>
          <a:bodyPr/>
          <a:lstStyle/>
          <a:p>
            <a:pPr marL="217017" indent="-217017" defTabSz="1157427">
              <a:spcBef>
                <a:spcPts val="1700"/>
              </a:spcBef>
              <a:defRPr sz="2136" spc="0"/>
            </a:pPr>
            <a:r>
              <a:t>Play with it!</a:t>
            </a:r>
          </a:p>
          <a:p>
            <a:pPr marL="217017" indent="-217017" defTabSz="1157427">
              <a:spcBef>
                <a:spcPts val="1700"/>
              </a:spcBef>
              <a:defRPr sz="2136" spc="0"/>
            </a:pPr>
            <a:r>
              <a:t>Read about it.</a:t>
            </a:r>
          </a:p>
          <a:p>
            <a:pPr marL="217017" indent="-217017" defTabSz="1157427">
              <a:spcBef>
                <a:spcPts val="1700"/>
              </a:spcBef>
              <a:defRPr sz="2136" spc="0"/>
            </a:pPr>
            <a:r>
              <a:t>Use it with other people!</a:t>
            </a:r>
          </a:p>
          <a:p>
            <a:pPr marL="0" indent="0" defTabSz="1157427">
              <a:spcBef>
                <a:spcPts val="1700"/>
              </a:spcBef>
              <a:buSzTx/>
              <a:buNone/>
              <a:defRPr sz="2136" spc="11"/>
            </a:pPr>
            <a:endParaRPr/>
          </a:p>
          <a:p>
            <a:pPr marL="0" indent="0" defTabSz="1157427">
              <a:spcBef>
                <a:spcPts val="1700"/>
              </a:spcBef>
              <a:buSzTx/>
              <a:buNone/>
              <a:defRPr sz="2136" spc="0"/>
            </a:pPr>
            <a:r>
              <a:t>Free e-book:</a:t>
            </a:r>
          </a:p>
          <a:p>
            <a:pPr marL="0" indent="0" defTabSz="1157427">
              <a:spcBef>
                <a:spcPts val="1700"/>
              </a:spcBef>
              <a:buSzTx/>
              <a:buNone/>
              <a:defRPr sz="2136" spc="0"/>
            </a:pPr>
            <a:r>
              <a:rPr u="sng">
                <a:solidFill>
                  <a:srgbClr val="67AABF"/>
                </a:solidFill>
                <a:uFill>
                  <a:solidFill>
                    <a:srgbClr val="67AABF"/>
                  </a:solidFill>
                </a:uFill>
                <a:hlinkClick r:id="rId2"/>
              </a:rPr>
              <a:t>https://git-scm.com/book/en/v2</a:t>
            </a:r>
            <a:r>
              <a:t> </a:t>
            </a:r>
          </a:p>
          <a:p>
            <a:pPr marL="0" indent="0" defTabSz="1157427">
              <a:spcBef>
                <a:spcPts val="1700"/>
              </a:spcBef>
              <a:buSzTx/>
              <a:buNone/>
              <a:defRPr sz="2136" b="1" spc="0"/>
            </a:pPr>
            <a:r>
              <a:t>10.2 Git Internals - Git Objects</a:t>
            </a:r>
          </a:p>
          <a:p>
            <a:pPr marL="0" indent="0" defTabSz="1157427">
              <a:spcBef>
                <a:spcPts val="1700"/>
              </a:spcBef>
              <a:buSzTx/>
              <a:buNone/>
              <a:defRPr sz="2136" b="1" spc="0"/>
            </a:pPr>
            <a:r>
              <a:t>2.3 Git Basics - Viewing the Commit History</a:t>
            </a:r>
          </a:p>
          <a:p>
            <a:pPr marL="0" indent="0" defTabSz="1157427">
              <a:spcBef>
                <a:spcPts val="1700"/>
              </a:spcBef>
              <a:buSzTx/>
              <a:buNone/>
              <a:defRPr sz="2136" b="1" spc="0"/>
            </a:pPr>
            <a:r>
              <a:t>2.2 Git Basics - Recording Changes to the Repository</a:t>
            </a:r>
          </a:p>
        </p:txBody>
      </p:sp>
      <p:pic>
        <p:nvPicPr>
          <p:cNvPr id="769" name="Picture 5" descr="Picture 5"/>
          <p:cNvPicPr>
            <a:picLocks noChangeAspect="1"/>
          </p:cNvPicPr>
          <p:nvPr/>
        </p:nvPicPr>
        <p:blipFill>
          <a:blip r:embed="rId3">
            <a:extLst/>
          </a:blip>
          <a:stretch>
            <a:fillRect/>
          </a:stretch>
        </p:blipFill>
        <p:spPr>
          <a:xfrm>
            <a:off x="7429755" y="1523999"/>
            <a:ext cx="3794320" cy="5008503"/>
          </a:xfrm>
          <a:prstGeom prst="rect">
            <a:avLst/>
          </a:prstGeom>
          <a:ln w="12700">
            <a:miter lim="400000"/>
          </a:ln>
        </p:spPr>
      </p:pic>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71" name="Title 1"/>
          <p:cNvSpPr txBox="1">
            <a:spLocks noGrp="1"/>
          </p:cNvSpPr>
          <p:nvPr>
            <p:ph type="title"/>
          </p:nvPr>
        </p:nvSpPr>
        <p:spPr>
          <a:xfrm>
            <a:off x="1345996" y="1609343"/>
            <a:ext cx="10338818" cy="1413934"/>
          </a:xfrm>
          <a:prstGeom prst="rect">
            <a:avLst/>
          </a:prstGeom>
        </p:spPr>
        <p:txBody>
          <a:bodyPr/>
          <a:lstStyle>
            <a:lvl1pPr>
              <a:defRPr spc="-140"/>
            </a:lvl1pPr>
          </a:lstStyle>
          <a:p>
            <a:r>
              <a:t>Where to Get Git?</a:t>
            </a:r>
          </a:p>
        </p:txBody>
      </p:sp>
      <p:sp>
        <p:nvSpPr>
          <p:cNvPr id="772" name="Content Placeholder 7"/>
          <p:cNvSpPr txBox="1">
            <a:spLocks noGrp="1"/>
          </p:cNvSpPr>
          <p:nvPr>
            <p:ph type="body" sz="half" idx="1"/>
          </p:nvPr>
        </p:nvSpPr>
        <p:spPr>
          <a:xfrm>
            <a:off x="1170431" y="4548876"/>
            <a:ext cx="10728962" cy="2930692"/>
          </a:xfrm>
          <a:prstGeom prst="rect">
            <a:avLst/>
          </a:prstGeom>
        </p:spPr>
        <p:txBody>
          <a:bodyPr/>
          <a:lstStyle/>
          <a:p>
            <a:pPr>
              <a:defRPr spc="0"/>
            </a:pPr>
            <a:r>
              <a:t>Linux: </a:t>
            </a:r>
            <a:r>
              <a:rPr>
                <a:latin typeface="Consolas"/>
                <a:ea typeface="Consolas"/>
                <a:cs typeface="Consolas"/>
                <a:sym typeface="Consolas"/>
              </a:rPr>
              <a:t>sudo apt-get install git</a:t>
            </a:r>
          </a:p>
          <a:p>
            <a:pPr>
              <a:defRPr spc="0"/>
            </a:pPr>
            <a:r>
              <a:t>Windows: </a:t>
            </a:r>
            <a:r>
              <a:rPr u="sng">
                <a:solidFill>
                  <a:srgbClr val="67AABF"/>
                </a:solidFill>
                <a:uFill>
                  <a:solidFill>
                    <a:srgbClr val="67AABF"/>
                  </a:solidFill>
                </a:uFill>
                <a:hlinkClick r:id="rId2"/>
              </a:rPr>
              <a:t>https://github.com/git-for-windows/git/releases</a:t>
            </a:r>
            <a:r>
              <a:t> </a:t>
            </a:r>
          </a:p>
          <a:p>
            <a:pPr>
              <a:defRPr spc="0"/>
            </a:pPr>
            <a:r>
              <a:t>Mac:</a:t>
            </a:r>
            <a:r>
              <a:rPr>
                <a:latin typeface="Consolas"/>
                <a:ea typeface="Consolas"/>
                <a:cs typeface="Consolas"/>
                <a:sym typeface="Consolas"/>
              </a:rPr>
              <a:t> brew install git</a:t>
            </a:r>
          </a:p>
          <a:p>
            <a:pPr marL="0" indent="0">
              <a:buSzTx/>
              <a:buNone/>
            </a:pPr>
            <a:endParaRPr>
              <a:latin typeface="Consolas"/>
              <a:ea typeface="Consolas"/>
              <a:cs typeface="Consolas"/>
              <a:sym typeface="Consolas"/>
            </a:endParaRPr>
          </a:p>
          <a:p>
            <a:pPr marL="0" indent="0">
              <a:buSzTx/>
              <a:buNone/>
              <a:defRPr spc="0"/>
            </a:pPr>
            <a:r>
              <a:t>https://git-scm.com/book/en/v2/Getting-Started-Installing-Git</a:t>
            </a:r>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74" name="Title 1"/>
          <p:cNvSpPr txBox="1">
            <a:spLocks noGrp="1"/>
          </p:cNvSpPr>
          <p:nvPr>
            <p:ph type="title"/>
          </p:nvPr>
        </p:nvSpPr>
        <p:spPr>
          <a:xfrm>
            <a:off x="1345996" y="1609343"/>
            <a:ext cx="10338818" cy="1413934"/>
          </a:xfrm>
          <a:prstGeom prst="rect">
            <a:avLst/>
          </a:prstGeom>
        </p:spPr>
        <p:txBody>
          <a:bodyPr/>
          <a:lstStyle>
            <a:lvl1pPr>
              <a:defRPr spc="-140"/>
            </a:lvl1pPr>
          </a:lstStyle>
          <a:p>
            <a:r>
              <a:t>How to follow along?</a:t>
            </a:r>
          </a:p>
        </p:txBody>
      </p:sp>
      <p:sp>
        <p:nvSpPr>
          <p:cNvPr id="775" name="Content Placeholder 7"/>
          <p:cNvSpPr txBox="1">
            <a:spLocks noGrp="1"/>
          </p:cNvSpPr>
          <p:nvPr>
            <p:ph type="body" sz="half" idx="1"/>
          </p:nvPr>
        </p:nvSpPr>
        <p:spPr>
          <a:xfrm>
            <a:off x="1170431" y="4548876"/>
            <a:ext cx="10728962" cy="2930692"/>
          </a:xfrm>
          <a:prstGeom prst="rect">
            <a:avLst/>
          </a:prstGeom>
        </p:spPr>
        <p:txBody>
          <a:bodyPr/>
          <a:lstStyle/>
          <a:p>
            <a:pPr marL="0" indent="0">
              <a:buSzTx/>
              <a:buNone/>
              <a:defRPr sz="3400" spc="0">
                <a:latin typeface="Consolas"/>
                <a:ea typeface="Consolas"/>
                <a:cs typeface="Consolas"/>
                <a:sym typeface="Consolas"/>
              </a:defRPr>
            </a:pPr>
            <a:r>
              <a:t>$ git clone </a:t>
            </a:r>
            <a:r>
              <a:rPr u="sng">
                <a:solidFill>
                  <a:srgbClr val="67AABF"/>
                </a:solidFill>
                <a:uFill>
                  <a:solidFill>
                    <a:srgbClr val="67AABF"/>
                  </a:solidFill>
                </a:uFill>
                <a:hlinkClick r:id="rId2"/>
              </a:rPr>
              <a:t>https://github.com/git/git</a:t>
            </a:r>
            <a:endParaRPr spc="14"/>
          </a:p>
          <a:p>
            <a:pPr marL="0" indent="0">
              <a:buSzTx/>
              <a:buNone/>
              <a:defRPr sz="3400" spc="0">
                <a:latin typeface="Consolas"/>
                <a:ea typeface="Consolas"/>
                <a:cs typeface="Consolas"/>
                <a:sym typeface="Consolas"/>
              </a:defRPr>
            </a:pPr>
            <a:r>
              <a:t>$ cd git</a:t>
            </a:r>
          </a:p>
          <a:p>
            <a:pPr marL="0" indent="0">
              <a:buSzTx/>
              <a:buNone/>
              <a:defRPr sz="3400" spc="0">
                <a:latin typeface="Consolas"/>
                <a:ea typeface="Consolas"/>
                <a:cs typeface="Consolas"/>
                <a:sym typeface="Consolas"/>
              </a:defRPr>
            </a:pPr>
            <a:r>
              <a:t>$ git reset --hard v2.23.0</a:t>
            </a:r>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77" name="Title 1"/>
          <p:cNvSpPr txBox="1">
            <a:spLocks noGrp="1"/>
          </p:cNvSpPr>
          <p:nvPr>
            <p:ph type="title"/>
          </p:nvPr>
        </p:nvSpPr>
        <p:spPr>
          <a:xfrm>
            <a:off x="1345996" y="1609343"/>
            <a:ext cx="10338818" cy="1413934"/>
          </a:xfrm>
          <a:prstGeom prst="rect">
            <a:avLst/>
          </a:prstGeom>
        </p:spPr>
        <p:txBody>
          <a:bodyPr/>
          <a:lstStyle>
            <a:lvl1pPr>
              <a:defRPr spc="-140"/>
            </a:lvl1pPr>
          </a:lstStyle>
          <a:p>
            <a:r>
              <a:t>How to follow along?</a:t>
            </a:r>
          </a:p>
        </p:txBody>
      </p:sp>
      <p:sp>
        <p:nvSpPr>
          <p:cNvPr id="778" name="Content Placeholder 7"/>
          <p:cNvSpPr txBox="1">
            <a:spLocks noGrp="1"/>
          </p:cNvSpPr>
          <p:nvPr>
            <p:ph type="body" sz="half" idx="1"/>
          </p:nvPr>
        </p:nvSpPr>
        <p:spPr>
          <a:xfrm>
            <a:off x="1170431" y="4548876"/>
            <a:ext cx="10728962" cy="2930692"/>
          </a:xfrm>
          <a:prstGeom prst="rect">
            <a:avLst/>
          </a:prstGeom>
        </p:spPr>
        <p:txBody>
          <a:bodyPr/>
          <a:lstStyle/>
          <a:p>
            <a:pPr marL="0" indent="0">
              <a:buSzTx/>
              <a:buNone/>
              <a:defRPr sz="3400" spc="0">
                <a:latin typeface="Consolas"/>
                <a:ea typeface="Consolas"/>
                <a:cs typeface="Consolas"/>
                <a:sym typeface="Consolas"/>
              </a:defRPr>
            </a:pPr>
            <a:r>
              <a:t>$ git clone </a:t>
            </a:r>
            <a:r>
              <a:rPr u="sng">
                <a:solidFill>
                  <a:srgbClr val="67AABF"/>
                </a:solidFill>
                <a:uFill>
                  <a:solidFill>
                    <a:srgbClr val="67AABF"/>
                  </a:solidFill>
                </a:uFill>
                <a:hlinkClick r:id="rId2"/>
              </a:rPr>
              <a:t>https://github.com/git/git</a:t>
            </a:r>
            <a:endParaRPr spc="14"/>
          </a:p>
          <a:p>
            <a:pPr marL="0" indent="0">
              <a:buSzTx/>
              <a:buNone/>
              <a:defRPr sz="3400" spc="0">
                <a:latin typeface="Consolas"/>
                <a:ea typeface="Consolas"/>
                <a:cs typeface="Consolas"/>
                <a:sym typeface="Consolas"/>
              </a:defRPr>
            </a:pPr>
            <a:r>
              <a:t>$ cd git</a:t>
            </a:r>
          </a:p>
          <a:p>
            <a:pPr marL="0" indent="0">
              <a:buSzTx/>
              <a:buNone/>
              <a:defRPr sz="3400" spc="0">
                <a:latin typeface="Consolas"/>
                <a:ea typeface="Consolas"/>
                <a:cs typeface="Consolas"/>
                <a:sym typeface="Consolas"/>
              </a:defRPr>
            </a:pPr>
            <a:r>
              <a:t>$ git reset --hard v2.23.0</a:t>
            </a:r>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80" name="Title 1"/>
          <p:cNvSpPr txBox="1">
            <a:spLocks noGrp="1"/>
          </p:cNvSpPr>
          <p:nvPr>
            <p:ph type="title"/>
          </p:nvPr>
        </p:nvSpPr>
        <p:spPr>
          <a:xfrm>
            <a:off x="1217507" y="1869439"/>
            <a:ext cx="10566398" cy="588581"/>
          </a:xfrm>
          <a:prstGeom prst="rect">
            <a:avLst/>
          </a:prstGeom>
        </p:spPr>
        <p:txBody>
          <a:bodyPr/>
          <a:lstStyle>
            <a:lvl1pPr defTabSz="806297">
              <a:defRPr sz="3348" spc="-85"/>
            </a:lvl1pPr>
          </a:lstStyle>
          <a:p>
            <a:r>
              <a:t>Object Model</a:t>
            </a:r>
          </a:p>
        </p:txBody>
      </p:sp>
      <p:pic>
        <p:nvPicPr>
          <p:cNvPr id="781"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83" name="Title 1"/>
          <p:cNvSpPr txBox="1">
            <a:spLocks noGrp="1"/>
          </p:cNvSpPr>
          <p:nvPr>
            <p:ph type="title"/>
          </p:nvPr>
        </p:nvSpPr>
        <p:spPr>
          <a:xfrm>
            <a:off x="1170431" y="1524909"/>
            <a:ext cx="10728962" cy="1547475"/>
          </a:xfrm>
          <a:prstGeom prst="rect">
            <a:avLst/>
          </a:prstGeom>
        </p:spPr>
        <p:txBody>
          <a:bodyPr/>
          <a:lstStyle/>
          <a:p>
            <a:pPr defTabSz="1079398">
              <a:defRPr sz="5146" spc="-116"/>
            </a:pPr>
            <a:r>
              <a:t>Object Model:</a:t>
            </a:r>
            <a:br/>
            <a:r>
              <a:t>Content-Addressable Data Store</a:t>
            </a:r>
          </a:p>
        </p:txBody>
      </p:sp>
      <p:sp>
        <p:nvSpPr>
          <p:cNvPr id="784" name="Content Placeholder 7"/>
          <p:cNvSpPr txBox="1">
            <a:spLocks noGrp="1"/>
          </p:cNvSpPr>
          <p:nvPr>
            <p:ph type="body" sz="half" idx="1"/>
          </p:nvPr>
        </p:nvSpPr>
        <p:spPr>
          <a:xfrm>
            <a:off x="1345996" y="3169919"/>
            <a:ext cx="9168386" cy="4641428"/>
          </a:xfrm>
          <a:prstGeom prst="rect">
            <a:avLst/>
          </a:prstGeom>
        </p:spPr>
        <p:txBody>
          <a:bodyPr/>
          <a:lstStyle/>
          <a:p>
            <a:pPr>
              <a:defRPr spc="0"/>
            </a:pPr>
            <a:r>
              <a:t>Every object has a SHA-1 hash: 40 hex characters.</a:t>
            </a:r>
          </a:p>
          <a:p>
            <a:pPr>
              <a:defRPr spc="0"/>
            </a:pPr>
            <a:r>
              <a:t>Given 40 hex characters, we can find the </a:t>
            </a:r>
            <a:r>
              <a:rPr b="1"/>
              <a:t>unique</a:t>
            </a:r>
            <a:r>
              <a:t> object with that hash.</a:t>
            </a:r>
          </a:p>
        </p:txBody>
      </p:sp>
      <p:pic>
        <p:nvPicPr>
          <p:cNvPr id="785" name="Picture 4" descr="Picture 4"/>
          <p:cNvPicPr>
            <a:picLocks noChangeAspect="1"/>
          </p:cNvPicPr>
          <p:nvPr/>
        </p:nvPicPr>
        <p:blipFill>
          <a:blip r:embed="rId2">
            <a:extLst/>
          </a:blip>
          <a:stretch>
            <a:fillRect/>
          </a:stretch>
        </p:blipFill>
        <p:spPr>
          <a:xfrm>
            <a:off x="1345996" y="4264342"/>
            <a:ext cx="8417974" cy="3873199"/>
          </a:xfrm>
          <a:prstGeom prst="rect">
            <a:avLst/>
          </a:prstGeom>
          <a:ln w="12700">
            <a:miter lim="400000"/>
          </a:ln>
        </p:spPr>
      </p:pic>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87" name="Title 1"/>
          <p:cNvSpPr txBox="1">
            <a:spLocks noGrp="1"/>
          </p:cNvSpPr>
          <p:nvPr>
            <p:ph type="title"/>
          </p:nvPr>
        </p:nvSpPr>
        <p:spPr>
          <a:xfrm>
            <a:off x="1170431" y="1524909"/>
            <a:ext cx="10728962" cy="1547475"/>
          </a:xfrm>
          <a:prstGeom prst="rect">
            <a:avLst/>
          </a:prstGeom>
        </p:spPr>
        <p:txBody>
          <a:bodyPr/>
          <a:lstStyle/>
          <a:p>
            <a:pPr defTabSz="1079398">
              <a:defRPr sz="5146" spc="-116"/>
            </a:pPr>
            <a:r>
              <a:t>Object Model:</a:t>
            </a:r>
            <a:br/>
            <a:r>
              <a:t>Content-Addressable Data Store</a:t>
            </a:r>
          </a:p>
        </p:txBody>
      </p:sp>
      <p:pic>
        <p:nvPicPr>
          <p:cNvPr id="788" name="Content Placeholder 2" descr="Content Placeholder 2"/>
          <p:cNvPicPr>
            <a:picLocks noChangeAspect="1"/>
          </p:cNvPicPr>
          <p:nvPr/>
        </p:nvPicPr>
        <p:blipFill>
          <a:blip r:embed="rId2">
            <a:extLst/>
          </a:blip>
          <a:stretch>
            <a:fillRect/>
          </a:stretch>
        </p:blipFill>
        <p:spPr>
          <a:xfrm>
            <a:off x="1276477" y="2999721"/>
            <a:ext cx="7424081" cy="5368866"/>
          </a:xfrm>
          <a:prstGeom prst="rect">
            <a:avLst/>
          </a:prstGeom>
          <a:ln w="12700">
            <a:miter lim="400000"/>
          </a:ln>
        </p:spPr>
      </p:pic>
      <p:sp>
        <p:nvSpPr>
          <p:cNvPr id="789" name="Rectangle 3"/>
          <p:cNvSpPr/>
          <p:nvPr/>
        </p:nvSpPr>
        <p:spPr>
          <a:xfrm>
            <a:off x="3174829" y="4459490"/>
            <a:ext cx="890263" cy="1780523"/>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9" name="git clone"/>
          <p:cNvSpPr txBox="1">
            <a:spLocks noGrp="1"/>
          </p:cNvSpPr>
          <p:nvPr>
            <p:ph type="title"/>
          </p:nvPr>
        </p:nvSpPr>
        <p:spPr>
          <a:prstGeom prst="rect">
            <a:avLst/>
          </a:prstGeom>
        </p:spPr>
        <p:txBody>
          <a:bodyPr/>
          <a:lstStyle/>
          <a:p>
            <a:r>
              <a:rPr>
                <a:solidFill>
                  <a:schemeClr val="bg1"/>
                </a:solidFill>
              </a:rPr>
              <a:t>git clone</a:t>
            </a:r>
          </a:p>
        </p:txBody>
      </p:sp>
    </p:spTree>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91"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Blob (Block)</a:t>
            </a:r>
          </a:p>
        </p:txBody>
      </p:sp>
      <p:sp>
        <p:nvSpPr>
          <p:cNvPr id="792"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a:t>
            </a:r>
            <a:r>
              <a:rPr b="1"/>
              <a:t>blob</a:t>
            </a:r>
            <a:r>
              <a:t> contains file </a:t>
            </a:r>
            <a:r>
              <a:rPr i="1"/>
              <a:t>contents</a:t>
            </a:r>
            <a:r>
              <a:t>.</a:t>
            </a:r>
          </a:p>
        </p:txBody>
      </p:sp>
      <p:pic>
        <p:nvPicPr>
          <p:cNvPr id="793" name="Picture 6" descr="Picture 6"/>
          <p:cNvPicPr>
            <a:picLocks noChangeAspect="1"/>
          </p:cNvPicPr>
          <p:nvPr/>
        </p:nvPicPr>
        <p:blipFill>
          <a:blip r:embed="rId2">
            <a:extLst/>
          </a:blip>
          <a:stretch>
            <a:fillRect/>
          </a:stretch>
        </p:blipFill>
        <p:spPr>
          <a:xfrm>
            <a:off x="1345996" y="3625278"/>
            <a:ext cx="6946577" cy="4393940"/>
          </a:xfrm>
          <a:prstGeom prst="rect">
            <a:avLst/>
          </a:prstGeom>
          <a:ln w="12700">
            <a:miter lim="400000"/>
          </a:ln>
        </p:spPr>
      </p:pic>
      <p:pic>
        <p:nvPicPr>
          <p:cNvPr id="794" name="Content Placeholder 5" descr="Content Placeholder 5"/>
          <p:cNvPicPr>
            <a:picLocks noChangeAspect="1"/>
          </p:cNvPicPr>
          <p:nvPr/>
        </p:nvPicPr>
        <p:blipFill>
          <a:blip r:embed="rId3">
            <a:extLst/>
          </a:blip>
          <a:srcRect l="95357" t="90488"/>
          <a:stretch>
            <a:fillRect/>
          </a:stretch>
        </p:blipFill>
        <p:spPr>
          <a:xfrm>
            <a:off x="7708716" y="2364400"/>
            <a:ext cx="615328" cy="656288"/>
          </a:xfrm>
          <a:prstGeom prst="rect">
            <a:avLst/>
          </a:prstGeom>
          <a:ln w="12700">
            <a:miter lim="400000"/>
          </a:ln>
        </p:spPr>
      </p:pic>
      <p:sp>
        <p:nvSpPr>
          <p:cNvPr id="795" name="TextBox 8"/>
          <p:cNvSpPr txBox="1"/>
          <p:nvPr/>
        </p:nvSpPr>
        <p:spPr>
          <a:xfrm>
            <a:off x="8341340" y="4876800"/>
            <a:ext cx="5038271" cy="1215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3800" b="1">
                <a:solidFill>
                  <a:srgbClr val="000000"/>
                </a:solidFill>
                <a:latin typeface="Calibri"/>
                <a:ea typeface="Calibri"/>
                <a:cs typeface="Calibri"/>
                <a:sym typeface="Calibri"/>
              </a:defRPr>
            </a:pPr>
            <a:r>
              <a:t>Note:</a:t>
            </a:r>
            <a:r>
              <a:rPr b="0"/>
              <a:t> the file </a:t>
            </a:r>
            <a:r>
              <a:rPr b="0" i="1"/>
              <a:t>name</a:t>
            </a:r>
            <a:r>
              <a:rPr b="0"/>
              <a:t> is</a:t>
            </a:r>
          </a:p>
          <a:p>
            <a:pPr algn="l" defTabSz="650240">
              <a:defRPr sz="3800">
                <a:solidFill>
                  <a:srgbClr val="000000"/>
                </a:solidFill>
                <a:latin typeface="Calibri"/>
                <a:ea typeface="Calibri"/>
                <a:cs typeface="Calibri"/>
                <a:sym typeface="Calibri"/>
              </a:defRPr>
            </a:pPr>
            <a:r>
              <a:t>not part of the object!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 grpId="1" animBg="1" advAuto="0"/>
    </p:bldLst>
  </p:timing>
</p:sld>
</file>

<file path=ppt/slides/slide19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97"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Tree (Triangle)</a:t>
            </a:r>
          </a:p>
        </p:txBody>
      </p:sp>
      <p:sp>
        <p:nvSpPr>
          <p:cNvPr id="798"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a:t>
            </a:r>
            <a:r>
              <a:rPr b="1"/>
              <a:t>tree</a:t>
            </a:r>
            <a:r>
              <a:t> contains folder </a:t>
            </a:r>
            <a:r>
              <a:rPr i="1"/>
              <a:t>contents</a:t>
            </a:r>
            <a:r>
              <a:t>.</a:t>
            </a:r>
          </a:p>
        </p:txBody>
      </p:sp>
      <p:pic>
        <p:nvPicPr>
          <p:cNvPr id="799" name="Content Placeholder 5" descr="Content Placeholder 5"/>
          <p:cNvPicPr>
            <a:picLocks noChangeAspect="1"/>
          </p:cNvPicPr>
          <p:nvPr/>
        </p:nvPicPr>
        <p:blipFill>
          <a:blip r:embed="rId2">
            <a:extLst/>
          </a:blip>
          <a:srcRect l="95220" t="74040" r="86" b="9381"/>
          <a:stretch>
            <a:fillRect/>
          </a:stretch>
        </p:blipFill>
        <p:spPr>
          <a:xfrm>
            <a:off x="8172842" y="2205335"/>
            <a:ext cx="622063" cy="1143963"/>
          </a:xfrm>
          <a:prstGeom prst="rect">
            <a:avLst/>
          </a:prstGeom>
          <a:ln w="12700">
            <a:miter lim="400000"/>
          </a:ln>
        </p:spPr>
      </p:pic>
      <p:pic>
        <p:nvPicPr>
          <p:cNvPr id="800" name="Picture 2" descr="Picture 2"/>
          <p:cNvPicPr>
            <a:picLocks noChangeAspect="1"/>
          </p:cNvPicPr>
          <p:nvPr/>
        </p:nvPicPr>
        <p:blipFill>
          <a:blip r:embed="rId3">
            <a:extLst/>
          </a:blip>
          <a:stretch>
            <a:fillRect/>
          </a:stretch>
        </p:blipFill>
        <p:spPr>
          <a:xfrm>
            <a:off x="1345995" y="3575212"/>
            <a:ext cx="7639649" cy="4722073"/>
          </a:xfrm>
          <a:prstGeom prst="rect">
            <a:avLst/>
          </a:prstGeom>
          <a:ln w="12700">
            <a:miter lim="400000"/>
          </a:ln>
        </p:spPr>
      </p:pic>
      <p:sp>
        <p:nvSpPr>
          <p:cNvPr id="801" name="Rectangle 3"/>
          <p:cNvSpPr/>
          <p:nvPr/>
        </p:nvSpPr>
        <p:spPr>
          <a:xfrm>
            <a:off x="6592088" y="3881820"/>
            <a:ext cx="2393555"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endParaRPr/>
          </a:p>
        </p:txBody>
      </p:sp>
      <p:sp>
        <p:nvSpPr>
          <p:cNvPr id="802" name="TextBox 4"/>
          <p:cNvSpPr txBox="1"/>
          <p:nvPr/>
        </p:nvSpPr>
        <p:spPr>
          <a:xfrm>
            <a:off x="9152128" y="3836135"/>
            <a:ext cx="3372401"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Contains names of files</a:t>
            </a:r>
          </a:p>
          <a:p>
            <a:pPr algn="l" defTabSz="650240">
              <a:defRPr sz="2400">
                <a:solidFill>
                  <a:srgbClr val="000000"/>
                </a:solidFill>
                <a:latin typeface="Calibri"/>
                <a:ea typeface="Calibri"/>
                <a:cs typeface="Calibri"/>
                <a:sym typeface="Calibri"/>
              </a:defRPr>
            </a:pPr>
            <a:r>
              <a:t>and folders inside</a:t>
            </a:r>
          </a:p>
        </p:txBody>
      </p:sp>
      <p:sp>
        <p:nvSpPr>
          <p:cNvPr id="803" name="TextBox 9"/>
          <p:cNvSpPr txBox="1"/>
          <p:nvPr/>
        </p:nvSpPr>
        <p:spPr>
          <a:xfrm>
            <a:off x="9308000" y="5046927"/>
            <a:ext cx="3075340"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Contains blobs (files)</a:t>
            </a:r>
          </a:p>
          <a:p>
            <a:pPr algn="l" defTabSz="650240">
              <a:defRPr sz="2400">
                <a:solidFill>
                  <a:srgbClr val="000000"/>
                </a:solidFill>
                <a:latin typeface="Calibri"/>
                <a:ea typeface="Calibri"/>
                <a:cs typeface="Calibri"/>
                <a:sym typeface="Calibri"/>
              </a:defRPr>
            </a:pPr>
            <a:r>
              <a:t>and trees (folders)</a:t>
            </a:r>
          </a:p>
        </p:txBody>
      </p:sp>
      <p:sp>
        <p:nvSpPr>
          <p:cNvPr id="804" name="Rectangle 10"/>
          <p:cNvSpPr/>
          <p:nvPr/>
        </p:nvSpPr>
        <p:spPr>
          <a:xfrm>
            <a:off x="1956324" y="3824656"/>
            <a:ext cx="534096"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endParaRPr/>
          </a:p>
        </p:txBody>
      </p:sp>
      <p:sp>
        <p:nvSpPr>
          <p:cNvPr id="805" name="TextBox 11"/>
          <p:cNvSpPr txBox="1"/>
          <p:nvPr/>
        </p:nvSpPr>
        <p:spPr>
          <a:xfrm>
            <a:off x="9269013" y="6207903"/>
            <a:ext cx="3158832"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Includes file </a:t>
            </a:r>
            <a:r>
              <a:rPr i="1"/>
              <a:t>mode</a:t>
            </a:r>
          </a:p>
          <a:p>
            <a:pPr algn="l" defTabSz="650240">
              <a:defRPr sz="2400">
                <a:solidFill>
                  <a:srgbClr val="000000"/>
                </a:solidFill>
                <a:latin typeface="Calibri"/>
                <a:ea typeface="Calibri"/>
                <a:cs typeface="Calibri"/>
                <a:sym typeface="Calibri"/>
              </a:defRPr>
            </a:pPr>
            <a:r>
              <a:t>(Unix file permissions)</a:t>
            </a:r>
          </a:p>
        </p:txBody>
      </p:sp>
      <p:sp>
        <p:nvSpPr>
          <p:cNvPr id="806" name="Rectangle 12"/>
          <p:cNvSpPr/>
          <p:nvPr/>
        </p:nvSpPr>
        <p:spPr>
          <a:xfrm>
            <a:off x="1285433" y="3965695"/>
            <a:ext cx="670891"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0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0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0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2" animBg="1" advAuto="0"/>
      <p:bldP spid="802" grpId="1" animBg="1" advAuto="0"/>
      <p:bldP spid="803" grpId="3" animBg="1" advAuto="0"/>
      <p:bldP spid="804" grpId="4" animBg="1" advAuto="0"/>
      <p:bldP spid="805" grpId="5" animBg="1" advAuto="0"/>
      <p:bldP spid="806" grpId="6" animBg="1" advAuto="0"/>
    </p:bldLst>
  </p:timing>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08"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Tree (Triangle)</a:t>
            </a:r>
          </a:p>
        </p:txBody>
      </p:sp>
      <p:sp>
        <p:nvSpPr>
          <p:cNvPr id="809"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a:t>
            </a:r>
            <a:r>
              <a:rPr b="1"/>
              <a:t>tree</a:t>
            </a:r>
            <a:r>
              <a:t> contains folder </a:t>
            </a:r>
            <a:r>
              <a:rPr i="1"/>
              <a:t>contents</a:t>
            </a:r>
            <a:r>
              <a:t>.</a:t>
            </a:r>
          </a:p>
        </p:txBody>
      </p:sp>
      <p:pic>
        <p:nvPicPr>
          <p:cNvPr id="810" name="Content Placeholder 5" descr="Content Placeholder 5"/>
          <p:cNvPicPr>
            <a:picLocks noChangeAspect="1"/>
          </p:cNvPicPr>
          <p:nvPr/>
        </p:nvPicPr>
        <p:blipFill>
          <a:blip r:embed="rId2">
            <a:extLst/>
          </a:blip>
          <a:srcRect l="95220" t="74040" r="86" b="9381"/>
          <a:stretch>
            <a:fillRect/>
          </a:stretch>
        </p:blipFill>
        <p:spPr>
          <a:xfrm>
            <a:off x="8172842" y="2205335"/>
            <a:ext cx="622063" cy="1143963"/>
          </a:xfrm>
          <a:prstGeom prst="rect">
            <a:avLst/>
          </a:prstGeom>
          <a:ln w="12700">
            <a:miter lim="400000"/>
          </a:ln>
        </p:spPr>
      </p:pic>
      <p:pic>
        <p:nvPicPr>
          <p:cNvPr id="811" name="Picture 8" descr="Picture 8"/>
          <p:cNvPicPr>
            <a:picLocks noChangeAspect="1"/>
          </p:cNvPicPr>
          <p:nvPr/>
        </p:nvPicPr>
        <p:blipFill>
          <a:blip r:embed="rId3">
            <a:extLst/>
          </a:blip>
          <a:stretch>
            <a:fillRect/>
          </a:stretch>
        </p:blipFill>
        <p:spPr>
          <a:xfrm>
            <a:off x="3149255" y="3726151"/>
            <a:ext cx="4332785" cy="4182731"/>
          </a:xfrm>
          <a:prstGeom prst="rect">
            <a:avLst/>
          </a:prstGeom>
          <a:ln w="12700">
            <a:miter lim="400000"/>
          </a:ln>
        </p:spPr>
      </p:pic>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13"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Commit (Circle)</a:t>
            </a:r>
          </a:p>
        </p:txBody>
      </p:sp>
      <p:sp>
        <p:nvSpPr>
          <p:cNvPr id="814"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commit contains many things:</a:t>
            </a:r>
          </a:p>
          <a:p>
            <a:pPr marL="525780" lvl="1" indent="-251460">
              <a:lnSpc>
                <a:spcPct val="90000"/>
              </a:lnSpc>
              <a:spcBef>
                <a:spcPts val="400"/>
              </a:spcBef>
              <a:buFontTx/>
              <a:defRPr sz="2200" spc="0">
                <a:solidFill>
                  <a:srgbClr val="262626"/>
                </a:solidFill>
              </a:defRPr>
            </a:pPr>
            <a:r>
              <a:t>A root </a:t>
            </a:r>
            <a:r>
              <a:rPr b="1"/>
              <a:t>tree</a:t>
            </a:r>
            <a:r>
              <a:t>.</a:t>
            </a:r>
          </a:p>
          <a:p>
            <a:pPr marL="525780" lvl="1" indent="-251460">
              <a:lnSpc>
                <a:spcPct val="90000"/>
              </a:lnSpc>
              <a:spcBef>
                <a:spcPts val="400"/>
              </a:spcBef>
              <a:buFontTx/>
              <a:defRPr sz="2200" spc="0">
                <a:solidFill>
                  <a:srgbClr val="262626"/>
                </a:solidFill>
              </a:defRPr>
            </a:pPr>
            <a:r>
              <a:t>A list of </a:t>
            </a:r>
            <a:r>
              <a:rPr b="1"/>
              <a:t>parent commits</a:t>
            </a:r>
            <a:r>
              <a:t>.</a:t>
            </a:r>
          </a:p>
          <a:p>
            <a:pPr marL="525780" lvl="1" indent="-251460">
              <a:lnSpc>
                <a:spcPct val="90000"/>
              </a:lnSpc>
              <a:spcBef>
                <a:spcPts val="400"/>
              </a:spcBef>
              <a:buFontTx/>
              <a:defRPr sz="2200" spc="0">
                <a:solidFill>
                  <a:srgbClr val="262626"/>
                </a:solidFill>
              </a:defRPr>
            </a:pPr>
            <a:r>
              <a:t>A commit message</a:t>
            </a:r>
          </a:p>
          <a:p>
            <a:pPr marL="525780" lvl="1" indent="-251460">
              <a:lnSpc>
                <a:spcPct val="90000"/>
              </a:lnSpc>
              <a:spcBef>
                <a:spcPts val="400"/>
              </a:spcBef>
              <a:buFontTx/>
              <a:defRPr sz="2200" spc="0">
                <a:solidFill>
                  <a:srgbClr val="262626"/>
                </a:solidFill>
              </a:defRPr>
            </a:pPr>
            <a:r>
              <a:t>An author name, email, time.</a:t>
            </a:r>
          </a:p>
          <a:p>
            <a:pPr marL="525780" lvl="1" indent="-251460">
              <a:lnSpc>
                <a:spcPct val="90000"/>
              </a:lnSpc>
              <a:spcBef>
                <a:spcPts val="400"/>
              </a:spcBef>
              <a:buFontTx/>
              <a:defRPr sz="2200" spc="0">
                <a:solidFill>
                  <a:srgbClr val="262626"/>
                </a:solidFill>
              </a:defRPr>
            </a:pPr>
            <a:r>
              <a:t>A committer name, email, time.</a:t>
            </a:r>
          </a:p>
        </p:txBody>
      </p:sp>
      <p:pic>
        <p:nvPicPr>
          <p:cNvPr id="815" name="Picture 3" descr="Picture 3"/>
          <p:cNvPicPr>
            <a:picLocks noChangeAspect="1"/>
          </p:cNvPicPr>
          <p:nvPr/>
        </p:nvPicPr>
        <p:blipFill>
          <a:blip r:embed="rId2">
            <a:extLst/>
          </a:blip>
          <a:stretch>
            <a:fillRect/>
          </a:stretch>
        </p:blipFill>
        <p:spPr>
          <a:xfrm>
            <a:off x="1170431" y="5490632"/>
            <a:ext cx="9056709" cy="2623029"/>
          </a:xfrm>
          <a:prstGeom prst="rect">
            <a:avLst/>
          </a:prstGeom>
          <a:ln w="12700">
            <a:miter lim="400000"/>
          </a:ln>
        </p:spPr>
      </p:pic>
      <p:pic>
        <p:nvPicPr>
          <p:cNvPr id="816" name="Picture 4" descr="Picture 4"/>
          <p:cNvPicPr>
            <a:picLocks noChangeAspect="1"/>
          </p:cNvPicPr>
          <p:nvPr/>
        </p:nvPicPr>
        <p:blipFill>
          <a:blip r:embed="rId3">
            <a:extLst/>
          </a:blip>
          <a:stretch>
            <a:fillRect/>
          </a:stretch>
        </p:blipFill>
        <p:spPr>
          <a:xfrm>
            <a:off x="1170431" y="5490632"/>
            <a:ext cx="9125508" cy="2738059"/>
          </a:xfrm>
          <a:prstGeom prst="rect">
            <a:avLst/>
          </a:prstGeom>
          <a:ln w="12700">
            <a:miter lim="400000"/>
          </a:ln>
        </p:spPr>
      </p:pic>
      <p:pic>
        <p:nvPicPr>
          <p:cNvPr id="817" name="Picture 6" descr="Picture 6"/>
          <p:cNvPicPr>
            <a:picLocks noChangeAspect="1"/>
          </p:cNvPicPr>
          <p:nvPr/>
        </p:nvPicPr>
        <p:blipFill>
          <a:blip r:embed="rId4">
            <a:extLst/>
          </a:blip>
          <a:stretch>
            <a:fillRect/>
          </a:stretch>
        </p:blipFill>
        <p:spPr>
          <a:xfrm>
            <a:off x="1170431" y="5490632"/>
            <a:ext cx="9168386" cy="3578870"/>
          </a:xfrm>
          <a:prstGeom prst="rect">
            <a:avLst/>
          </a:prstGeom>
          <a:ln w="12700">
            <a:miter lim="400000"/>
          </a:ln>
        </p:spPr>
      </p:pic>
      <p:sp>
        <p:nvSpPr>
          <p:cNvPr id="818" name="TextBox 2"/>
          <p:cNvSpPr txBox="1"/>
          <p:nvPr/>
        </p:nvSpPr>
        <p:spPr>
          <a:xfrm>
            <a:off x="6377397" y="4447977"/>
            <a:ext cx="5894762" cy="93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p>
            <a:pPr algn="l" defTabSz="650240">
              <a:defRPr sz="1800">
                <a:solidFill>
                  <a:srgbClr val="000000"/>
                </a:solidFill>
                <a:latin typeface="Consolas"/>
                <a:ea typeface="Consolas"/>
                <a:cs typeface="Consolas"/>
                <a:sym typeface="Consolas"/>
              </a:defRPr>
            </a:pPr>
            <a:r>
              <a:t>git config –global user.name “My Name”</a:t>
            </a:r>
          </a:p>
          <a:p>
            <a:pPr algn="l" defTabSz="650240">
              <a:defRPr sz="1800">
                <a:solidFill>
                  <a:srgbClr val="000000"/>
                </a:solidFill>
                <a:latin typeface="Consolas"/>
                <a:ea typeface="Consolas"/>
                <a:cs typeface="Consolas"/>
                <a:sym typeface="Consolas"/>
              </a:defRPr>
            </a:pPr>
            <a:r>
              <a:t>git config --global user.email me@place.com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 grpId="2" animBg="1" advAuto="0"/>
      <p:bldP spid="816" grpId="3" animBg="1" advAuto="0"/>
      <p:bldP spid="817" grpId="4" animBg="1" advAuto="0"/>
      <p:bldP spid="818" grpId="1" animBg="1" advAuto="0"/>
    </p:bldLst>
  </p:timing>
</p:sld>
</file>

<file path=ppt/slides/slide19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20"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Commit (Circle)</a:t>
            </a:r>
          </a:p>
        </p:txBody>
      </p:sp>
      <p:sp>
        <p:nvSpPr>
          <p:cNvPr id="821"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commit contains many things:</a:t>
            </a:r>
          </a:p>
          <a:p>
            <a:pPr marL="525780" lvl="1" indent="-251460">
              <a:lnSpc>
                <a:spcPct val="90000"/>
              </a:lnSpc>
              <a:spcBef>
                <a:spcPts val="400"/>
              </a:spcBef>
              <a:buFontTx/>
              <a:defRPr sz="2200" spc="0">
                <a:solidFill>
                  <a:srgbClr val="262626"/>
                </a:solidFill>
              </a:defRPr>
            </a:pPr>
            <a:r>
              <a:t>A root </a:t>
            </a:r>
            <a:r>
              <a:rPr b="1"/>
              <a:t>tree</a:t>
            </a:r>
            <a:r>
              <a:t>.</a:t>
            </a:r>
          </a:p>
          <a:p>
            <a:pPr marL="525780" lvl="1" indent="-251460">
              <a:lnSpc>
                <a:spcPct val="90000"/>
              </a:lnSpc>
              <a:spcBef>
                <a:spcPts val="400"/>
              </a:spcBef>
              <a:buFontTx/>
              <a:defRPr sz="2200" spc="0">
                <a:solidFill>
                  <a:srgbClr val="262626"/>
                </a:solidFill>
              </a:defRPr>
            </a:pPr>
            <a:r>
              <a:t>A list of </a:t>
            </a:r>
            <a:r>
              <a:rPr b="1"/>
              <a:t>parent commits</a:t>
            </a:r>
            <a:r>
              <a:t>.</a:t>
            </a:r>
          </a:p>
          <a:p>
            <a:pPr marL="525780" lvl="1" indent="-251460">
              <a:lnSpc>
                <a:spcPct val="90000"/>
              </a:lnSpc>
              <a:spcBef>
                <a:spcPts val="400"/>
              </a:spcBef>
              <a:buFontTx/>
              <a:defRPr sz="2200" spc="0">
                <a:solidFill>
                  <a:srgbClr val="262626"/>
                </a:solidFill>
              </a:defRPr>
            </a:pPr>
            <a:r>
              <a:t>A commit message</a:t>
            </a:r>
          </a:p>
          <a:p>
            <a:pPr marL="525780" lvl="1" indent="-251460">
              <a:lnSpc>
                <a:spcPct val="90000"/>
              </a:lnSpc>
              <a:spcBef>
                <a:spcPts val="400"/>
              </a:spcBef>
              <a:buFontTx/>
              <a:defRPr sz="2200" spc="0">
                <a:solidFill>
                  <a:srgbClr val="262626"/>
                </a:solidFill>
              </a:defRPr>
            </a:pPr>
            <a:r>
              <a:t>An author name, email, time.</a:t>
            </a:r>
          </a:p>
          <a:p>
            <a:pPr marL="525780" lvl="1" indent="-251460">
              <a:lnSpc>
                <a:spcPct val="90000"/>
              </a:lnSpc>
              <a:spcBef>
                <a:spcPts val="400"/>
              </a:spcBef>
              <a:buFontTx/>
              <a:defRPr sz="2200" spc="0">
                <a:solidFill>
                  <a:srgbClr val="262626"/>
                </a:solidFill>
              </a:defRPr>
            </a:pPr>
            <a:r>
              <a:t>A committer name, email, time.</a:t>
            </a:r>
          </a:p>
        </p:txBody>
      </p:sp>
      <p:pic>
        <p:nvPicPr>
          <p:cNvPr id="822" name="Picture 8" descr="Picture 8"/>
          <p:cNvPicPr>
            <a:picLocks noChangeAspect="1"/>
          </p:cNvPicPr>
          <p:nvPr/>
        </p:nvPicPr>
        <p:blipFill>
          <a:blip r:embed="rId2">
            <a:extLst/>
          </a:blip>
          <a:stretch>
            <a:fillRect/>
          </a:stretch>
        </p:blipFill>
        <p:spPr>
          <a:xfrm>
            <a:off x="7166417" y="2612866"/>
            <a:ext cx="4635400" cy="5519194"/>
          </a:xfrm>
          <a:prstGeom prst="rect">
            <a:avLst/>
          </a:prstGeom>
          <a:ln w="12700">
            <a:miter lim="400000"/>
          </a:ln>
        </p:spPr>
      </p:pic>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24" name="Title 1"/>
          <p:cNvSpPr txBox="1">
            <a:spLocks noGrp="1"/>
          </p:cNvSpPr>
          <p:nvPr>
            <p:ph type="title"/>
          </p:nvPr>
        </p:nvSpPr>
        <p:spPr>
          <a:xfrm>
            <a:off x="1170431" y="1524909"/>
            <a:ext cx="10728962" cy="1547475"/>
          </a:xfrm>
          <a:prstGeom prst="rect">
            <a:avLst/>
          </a:prstGeom>
        </p:spPr>
        <p:txBody>
          <a:bodyPr/>
          <a:lstStyle>
            <a:lvl1pPr>
              <a:defRPr spc="-140"/>
            </a:lvl1pPr>
          </a:lstStyle>
          <a:p>
            <a:r>
              <a:t>Object Model: Commit (Circle)</a:t>
            </a:r>
          </a:p>
        </p:txBody>
      </p:sp>
      <p:sp>
        <p:nvSpPr>
          <p:cNvPr id="825" name="Content Placeholder 5"/>
          <p:cNvSpPr txBox="1">
            <a:spLocks noGrp="1"/>
          </p:cNvSpPr>
          <p:nvPr>
            <p:ph type="body" sz="half" idx="1"/>
          </p:nvPr>
        </p:nvSpPr>
        <p:spPr>
          <a:xfrm>
            <a:off x="1345996" y="3169919"/>
            <a:ext cx="9168386" cy="4641428"/>
          </a:xfrm>
          <a:prstGeom prst="rect">
            <a:avLst/>
          </a:prstGeom>
        </p:spPr>
        <p:txBody>
          <a:bodyPr/>
          <a:lstStyle/>
          <a:p>
            <a:pPr>
              <a:defRPr spc="0"/>
            </a:pPr>
            <a:r>
              <a:t>A commit contains many things:</a:t>
            </a:r>
          </a:p>
          <a:p>
            <a:pPr marL="525780" lvl="1" indent="-251460">
              <a:lnSpc>
                <a:spcPct val="90000"/>
              </a:lnSpc>
              <a:spcBef>
                <a:spcPts val="400"/>
              </a:spcBef>
              <a:buFontTx/>
              <a:defRPr sz="2200" spc="0">
                <a:solidFill>
                  <a:srgbClr val="262626"/>
                </a:solidFill>
              </a:defRPr>
            </a:pPr>
            <a:r>
              <a:t>A root </a:t>
            </a:r>
            <a:r>
              <a:rPr b="1"/>
              <a:t>tree</a:t>
            </a:r>
            <a:r>
              <a:t>.</a:t>
            </a:r>
          </a:p>
          <a:p>
            <a:pPr marL="525780" lvl="1" indent="-251460">
              <a:lnSpc>
                <a:spcPct val="90000"/>
              </a:lnSpc>
              <a:spcBef>
                <a:spcPts val="400"/>
              </a:spcBef>
              <a:buFontTx/>
              <a:defRPr sz="2200" spc="0">
                <a:solidFill>
                  <a:srgbClr val="262626"/>
                </a:solidFill>
              </a:defRPr>
            </a:pPr>
            <a:r>
              <a:t>A list of </a:t>
            </a:r>
            <a:r>
              <a:rPr b="1"/>
              <a:t>parent commits</a:t>
            </a:r>
            <a:r>
              <a:t>.</a:t>
            </a:r>
          </a:p>
          <a:p>
            <a:pPr marL="525780" lvl="1" indent="-251460">
              <a:lnSpc>
                <a:spcPct val="90000"/>
              </a:lnSpc>
              <a:spcBef>
                <a:spcPts val="400"/>
              </a:spcBef>
              <a:buFontTx/>
              <a:defRPr sz="2200" spc="0">
                <a:solidFill>
                  <a:srgbClr val="262626"/>
                </a:solidFill>
              </a:defRPr>
            </a:pPr>
            <a:r>
              <a:t>A commit message</a:t>
            </a:r>
          </a:p>
          <a:p>
            <a:pPr marL="525780" lvl="1" indent="-251460">
              <a:lnSpc>
                <a:spcPct val="90000"/>
              </a:lnSpc>
              <a:spcBef>
                <a:spcPts val="400"/>
              </a:spcBef>
              <a:buFontTx/>
              <a:defRPr sz="2200" spc="0">
                <a:solidFill>
                  <a:srgbClr val="262626"/>
                </a:solidFill>
              </a:defRPr>
            </a:pPr>
            <a:r>
              <a:t>An author name, email, time.</a:t>
            </a:r>
          </a:p>
          <a:p>
            <a:pPr marL="525780" lvl="1" indent="-251460">
              <a:lnSpc>
                <a:spcPct val="90000"/>
              </a:lnSpc>
              <a:spcBef>
                <a:spcPts val="400"/>
              </a:spcBef>
              <a:buFontTx/>
              <a:defRPr sz="2200" spc="0">
                <a:solidFill>
                  <a:srgbClr val="262626"/>
                </a:solidFill>
              </a:defRPr>
            </a:pPr>
            <a:r>
              <a:t>A committer name, email, time.</a:t>
            </a:r>
          </a:p>
        </p:txBody>
      </p:sp>
      <p:pic>
        <p:nvPicPr>
          <p:cNvPr id="826" name="Picture 2" descr="Picture 2"/>
          <p:cNvPicPr>
            <a:picLocks noChangeAspect="1"/>
          </p:cNvPicPr>
          <p:nvPr/>
        </p:nvPicPr>
        <p:blipFill>
          <a:blip r:embed="rId2">
            <a:extLst/>
          </a:blip>
          <a:stretch>
            <a:fillRect/>
          </a:stretch>
        </p:blipFill>
        <p:spPr>
          <a:xfrm>
            <a:off x="4811339" y="3621959"/>
            <a:ext cx="8049604" cy="4702968"/>
          </a:xfrm>
          <a:prstGeom prst="rect">
            <a:avLst/>
          </a:prstGeom>
          <a:ln w="12700">
            <a:miter lim="400000"/>
          </a:ln>
        </p:spPr>
      </p:pic>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28" name="Title 1"/>
          <p:cNvSpPr txBox="1">
            <a:spLocks noGrp="1"/>
          </p:cNvSpPr>
          <p:nvPr>
            <p:ph type="title"/>
          </p:nvPr>
        </p:nvSpPr>
        <p:spPr>
          <a:xfrm>
            <a:off x="1217507" y="1869439"/>
            <a:ext cx="10566398" cy="633424"/>
          </a:xfrm>
          <a:prstGeom prst="rect">
            <a:avLst/>
          </a:prstGeom>
        </p:spPr>
        <p:txBody>
          <a:bodyPr/>
          <a:lstStyle>
            <a:lvl1pPr defTabSz="910336">
              <a:defRPr sz="3780" spc="-96"/>
            </a:lvl1pPr>
          </a:lstStyle>
          <a:p>
            <a:r>
              <a:t>Object Model: Merkle Tree</a:t>
            </a:r>
          </a:p>
        </p:txBody>
      </p:sp>
      <p:pic>
        <p:nvPicPr>
          <p:cNvPr id="829"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31" name="Title 1"/>
          <p:cNvSpPr txBox="1">
            <a:spLocks noGrp="1"/>
          </p:cNvSpPr>
          <p:nvPr>
            <p:ph type="title"/>
          </p:nvPr>
        </p:nvSpPr>
        <p:spPr>
          <a:xfrm>
            <a:off x="1217507" y="1869439"/>
            <a:ext cx="10566398" cy="633424"/>
          </a:xfrm>
          <a:prstGeom prst="rect">
            <a:avLst/>
          </a:prstGeom>
        </p:spPr>
        <p:txBody>
          <a:bodyPr/>
          <a:lstStyle>
            <a:lvl1pPr defTabSz="910336">
              <a:defRPr sz="3780" spc="-96"/>
            </a:lvl1pPr>
          </a:lstStyle>
          <a:p>
            <a:r>
              <a:t>IMPORTANT: Commits are NOT diffs!</a:t>
            </a:r>
          </a:p>
        </p:txBody>
      </p:sp>
      <p:pic>
        <p:nvPicPr>
          <p:cNvPr id="832"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pic>
        <p:nvPicPr>
          <p:cNvPr id="833" name="Picture 2" descr="Picture 2"/>
          <p:cNvPicPr>
            <a:picLocks noChangeAspect="1"/>
          </p:cNvPicPr>
          <p:nvPr/>
        </p:nvPicPr>
        <p:blipFill>
          <a:blip r:embed="rId3">
            <a:extLst/>
          </a:blip>
          <a:stretch>
            <a:fillRect/>
          </a:stretch>
        </p:blipFill>
        <p:spPr>
          <a:xfrm>
            <a:off x="956341" y="2661565"/>
            <a:ext cx="11088730" cy="5578264"/>
          </a:xfrm>
          <a:prstGeom prst="rect">
            <a:avLst/>
          </a:prstGeom>
          <a:ln w="12700">
            <a:miter lim="400000"/>
          </a:ln>
        </p:spPr>
      </p:pic>
      <p:pic>
        <p:nvPicPr>
          <p:cNvPr id="834" name="Picture 3" descr="Picture 3"/>
          <p:cNvPicPr>
            <a:picLocks noChangeAspect="1"/>
          </p:cNvPicPr>
          <p:nvPr/>
        </p:nvPicPr>
        <p:blipFill>
          <a:blip r:embed="rId4">
            <a:extLst/>
          </a:blip>
          <a:stretch>
            <a:fillRect/>
          </a:stretch>
        </p:blipFill>
        <p:spPr>
          <a:xfrm>
            <a:off x="956341" y="2661565"/>
            <a:ext cx="11085521" cy="6694364"/>
          </a:xfrm>
          <a:prstGeom prst="rect">
            <a:avLst/>
          </a:prstGeom>
          <a:ln w="12700">
            <a:miter lim="400000"/>
          </a:ln>
        </p:spPr>
      </p:pic>
      <p:grpSp>
        <p:nvGrpSpPr>
          <p:cNvPr id="837" name="Group 8"/>
          <p:cNvGrpSpPr/>
          <p:nvPr/>
        </p:nvGrpSpPr>
        <p:grpSpPr>
          <a:xfrm>
            <a:off x="8737850" y="3164838"/>
            <a:ext cx="2189429" cy="1412971"/>
            <a:chOff x="0" y="0"/>
            <a:chExt cx="2189428" cy="1412970"/>
          </a:xfrm>
        </p:grpSpPr>
        <p:pic>
          <p:nvPicPr>
            <p:cNvPr id="835" name="Graphic 6" descr="Graphic 6"/>
            <p:cNvPicPr>
              <a:picLocks noChangeAspect="1"/>
            </p:cNvPicPr>
            <p:nvPr/>
          </p:nvPicPr>
          <p:blipFill>
            <a:blip r:embed="rId5" cstate="print">
              <a:extLst/>
            </a:blip>
            <a:stretch>
              <a:fillRect/>
            </a:stretch>
          </p:blipFill>
          <p:spPr>
            <a:xfrm>
              <a:off x="0" y="0"/>
              <a:ext cx="975361" cy="975361"/>
            </a:xfrm>
            <a:prstGeom prst="rect">
              <a:avLst/>
            </a:prstGeom>
            <a:ln w="12700" cap="flat">
              <a:noFill/>
              <a:miter lim="400000"/>
            </a:ln>
            <a:effectLst/>
          </p:spPr>
        </p:pic>
        <p:sp>
          <p:nvSpPr>
            <p:cNvPr id="836" name="TextBox 7"/>
            <p:cNvSpPr/>
            <p:nvPr/>
          </p:nvSpPr>
          <p:spPr>
            <a:xfrm>
              <a:off x="919428" y="1429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numCol="1" anchor="t">
              <a:spAutoFit/>
            </a:bodyPr>
            <a:lstStyle/>
            <a:p>
              <a:pPr algn="l" defTabSz="650240">
                <a:defRPr sz="2400">
                  <a:latin typeface="Calibri"/>
                  <a:ea typeface="Calibri"/>
                  <a:cs typeface="Calibri"/>
                  <a:sym typeface="Calibri"/>
                </a:defRPr>
              </a:pPr>
              <a:r>
                <a:t>File renames are</a:t>
              </a:r>
            </a:p>
            <a:p>
              <a:pPr algn="l" defTabSz="650240">
                <a:defRPr sz="2400">
                  <a:latin typeface="Calibri"/>
                  <a:ea typeface="Calibri"/>
                  <a:cs typeface="Calibri"/>
                  <a:sym typeface="Calibri"/>
                </a:defRPr>
              </a:pPr>
              <a:r>
                <a:t>Detected dynamically!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 grpId="1" animBg="1" advAuto="0"/>
      <p:bldP spid="834" grpId="2" animBg="1" advAuto="0"/>
      <p:bldP spid="837" grpId="3" animBg="1" advAuto="0"/>
    </p:bldLst>
  </p:timing>
</p:sld>
</file>

<file path=ppt/slides/slide19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39" name="Title 1"/>
          <p:cNvSpPr txBox="1">
            <a:spLocks noGrp="1"/>
          </p:cNvSpPr>
          <p:nvPr>
            <p:ph type="title"/>
          </p:nvPr>
        </p:nvSpPr>
        <p:spPr>
          <a:xfrm>
            <a:off x="1217507" y="1869439"/>
            <a:ext cx="10566398" cy="633424"/>
          </a:xfrm>
          <a:prstGeom prst="rect">
            <a:avLst/>
          </a:prstGeom>
        </p:spPr>
        <p:txBody>
          <a:bodyPr/>
          <a:lstStyle>
            <a:lvl1pPr defTabSz="910336">
              <a:defRPr sz="3780" spc="-96"/>
            </a:lvl1pPr>
          </a:lstStyle>
          <a:p>
            <a:r>
              <a:t>Branches: Pointers to commits</a:t>
            </a:r>
          </a:p>
        </p:txBody>
      </p:sp>
      <p:pic>
        <p:nvPicPr>
          <p:cNvPr id="840"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843" name="Callout: Down Arrow 2"/>
          <p:cNvGrpSpPr/>
          <p:nvPr/>
        </p:nvGrpSpPr>
        <p:grpSpPr>
          <a:xfrm>
            <a:off x="10214363" y="2542100"/>
            <a:ext cx="1002278" cy="739929"/>
            <a:chOff x="0" y="0"/>
            <a:chExt cx="1002277" cy="739928"/>
          </a:xfrm>
        </p:grpSpPr>
        <p:sp>
          <p:nvSpPr>
            <p:cNvPr id="841"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42" name="topic"/>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topic</a:t>
              </a:r>
            </a:p>
          </p:txBody>
        </p:sp>
      </p:grpSp>
      <p:grpSp>
        <p:nvGrpSpPr>
          <p:cNvPr id="846" name="Callout: Down Arrow 4"/>
          <p:cNvGrpSpPr/>
          <p:nvPr/>
        </p:nvGrpSpPr>
        <p:grpSpPr>
          <a:xfrm>
            <a:off x="8953118" y="2542101"/>
            <a:ext cx="1002281" cy="739929"/>
            <a:chOff x="0" y="163976"/>
            <a:chExt cx="1002279" cy="739928"/>
          </a:xfrm>
        </p:grpSpPr>
        <p:sp>
          <p:nvSpPr>
            <p:cNvPr id="844"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45" name="master"/>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master</a:t>
              </a:r>
            </a:p>
          </p:txBody>
        </p:sp>
      </p:grpSp>
      <p:grpSp>
        <p:nvGrpSpPr>
          <p:cNvPr id="849" name="Callout: Down Arrow 6"/>
          <p:cNvGrpSpPr/>
          <p:nvPr/>
        </p:nvGrpSpPr>
        <p:grpSpPr>
          <a:xfrm>
            <a:off x="10214363" y="1782552"/>
            <a:ext cx="1002278" cy="739930"/>
            <a:chOff x="0" y="0"/>
            <a:chExt cx="1002277" cy="739928"/>
          </a:xfrm>
        </p:grpSpPr>
        <p:sp>
          <p:nvSpPr>
            <p:cNvPr id="847"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92A9B9"/>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48" name="HEAD"/>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HEAD</a:t>
              </a:r>
            </a:p>
          </p:txBody>
        </p:sp>
      </p:grpSp>
      <p:grpSp>
        <p:nvGrpSpPr>
          <p:cNvPr id="852" name="Callout: Down Arrow 7"/>
          <p:cNvGrpSpPr/>
          <p:nvPr/>
        </p:nvGrpSpPr>
        <p:grpSpPr>
          <a:xfrm>
            <a:off x="6340948" y="2542100"/>
            <a:ext cx="1002280" cy="739929"/>
            <a:chOff x="0" y="163976"/>
            <a:chExt cx="1002279" cy="739928"/>
          </a:xfrm>
        </p:grpSpPr>
        <p:sp>
          <p:nvSpPr>
            <p:cNvPr id="850"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51" name="shipped"/>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shipped</a:t>
              </a:r>
            </a:p>
          </p:txBody>
        </p:sp>
      </p:gr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54" name="Title 1"/>
          <p:cNvSpPr txBox="1">
            <a:spLocks noGrp="1"/>
          </p:cNvSpPr>
          <p:nvPr>
            <p:ph type="title"/>
          </p:nvPr>
        </p:nvSpPr>
        <p:spPr>
          <a:xfrm>
            <a:off x="1217507" y="1869439"/>
            <a:ext cx="10566398" cy="633424"/>
          </a:xfrm>
          <a:prstGeom prst="rect">
            <a:avLst/>
          </a:prstGeom>
        </p:spPr>
        <p:txBody>
          <a:bodyPr/>
          <a:lstStyle>
            <a:lvl1pPr defTabSz="910336">
              <a:defRPr sz="3780" spc="-96"/>
            </a:lvl1pPr>
          </a:lstStyle>
          <a:p>
            <a:r>
              <a:t>git is DISTRIBUTED version control!</a:t>
            </a:r>
          </a:p>
        </p:txBody>
      </p:sp>
      <p:pic>
        <p:nvPicPr>
          <p:cNvPr id="855"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858" name="Callout: Down Arrow 2"/>
          <p:cNvGrpSpPr/>
          <p:nvPr/>
        </p:nvGrpSpPr>
        <p:grpSpPr>
          <a:xfrm>
            <a:off x="10214363" y="2542100"/>
            <a:ext cx="1002278" cy="739929"/>
            <a:chOff x="0" y="0"/>
            <a:chExt cx="1002277" cy="739928"/>
          </a:xfrm>
        </p:grpSpPr>
        <p:sp>
          <p:nvSpPr>
            <p:cNvPr id="856"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57" name="topic"/>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topic</a:t>
              </a:r>
            </a:p>
          </p:txBody>
        </p:sp>
      </p:grpSp>
      <p:grpSp>
        <p:nvGrpSpPr>
          <p:cNvPr id="861" name="Callout: Down Arrow 4"/>
          <p:cNvGrpSpPr/>
          <p:nvPr/>
        </p:nvGrpSpPr>
        <p:grpSpPr>
          <a:xfrm>
            <a:off x="8953118" y="2542101"/>
            <a:ext cx="1002281" cy="739929"/>
            <a:chOff x="0" y="163976"/>
            <a:chExt cx="1002279" cy="739928"/>
          </a:xfrm>
        </p:grpSpPr>
        <p:sp>
          <p:nvSpPr>
            <p:cNvPr id="859"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60" name="master"/>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master</a:t>
              </a:r>
            </a:p>
          </p:txBody>
        </p:sp>
      </p:grpSp>
      <p:grpSp>
        <p:nvGrpSpPr>
          <p:cNvPr id="864" name="Callout: Down Arrow 6"/>
          <p:cNvGrpSpPr/>
          <p:nvPr/>
        </p:nvGrpSpPr>
        <p:grpSpPr>
          <a:xfrm>
            <a:off x="10214363" y="1782552"/>
            <a:ext cx="1002278" cy="739930"/>
            <a:chOff x="0" y="0"/>
            <a:chExt cx="1002277" cy="739928"/>
          </a:xfrm>
        </p:grpSpPr>
        <p:sp>
          <p:nvSpPr>
            <p:cNvPr id="862"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92A9B9"/>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63" name="HEAD"/>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HEAD</a:t>
              </a:r>
            </a:p>
          </p:txBody>
        </p:sp>
      </p:grpSp>
      <p:grpSp>
        <p:nvGrpSpPr>
          <p:cNvPr id="867" name="Callout: Down Arrow 7"/>
          <p:cNvGrpSpPr/>
          <p:nvPr/>
        </p:nvGrpSpPr>
        <p:grpSpPr>
          <a:xfrm>
            <a:off x="6340948" y="2542100"/>
            <a:ext cx="1002280" cy="739929"/>
            <a:chOff x="0" y="163976"/>
            <a:chExt cx="1002279" cy="739928"/>
          </a:xfrm>
        </p:grpSpPr>
        <p:sp>
          <p:nvSpPr>
            <p:cNvPr id="865"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66" name="shipped"/>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shipped</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 name="To do before class"/>
          <p:cNvSpPr txBox="1">
            <a:spLocks noGrp="1"/>
          </p:cNvSpPr>
          <p:nvPr>
            <p:ph type="title"/>
          </p:nvPr>
        </p:nvSpPr>
        <p:spPr>
          <a:prstGeom prst="rect">
            <a:avLst/>
          </a:prstGeom>
        </p:spPr>
        <p:txBody>
          <a:bodyPr/>
          <a:lstStyle/>
          <a:p>
            <a:r>
              <a:rPr>
                <a:solidFill>
                  <a:schemeClr val="bg1"/>
                </a:solidFill>
              </a:rPr>
              <a:t>To do before class</a:t>
            </a:r>
          </a:p>
        </p:txBody>
      </p:sp>
      <p:sp>
        <p:nvSpPr>
          <p:cNvPr id="245" name="Watch video…"/>
          <p:cNvSpPr txBox="1">
            <a:spLocks noGrp="1"/>
          </p:cNvSpPr>
          <p:nvPr>
            <p:ph type="body" idx="1"/>
          </p:nvPr>
        </p:nvSpPr>
        <p:spPr>
          <a:xfrm>
            <a:off x="1270000" y="2768600"/>
            <a:ext cx="10464800" cy="6420876"/>
          </a:xfrm>
          <a:prstGeom prst="rect">
            <a:avLst/>
          </a:prstGeom>
        </p:spPr>
        <p:txBody>
          <a:bodyPr/>
          <a:lstStyle/>
          <a:p>
            <a:r>
              <a:rPr>
                <a:solidFill>
                  <a:schemeClr val="bg1"/>
                </a:solidFill>
              </a:rPr>
              <a:t>Watch video</a:t>
            </a:r>
          </a:p>
          <a:p>
            <a:r>
              <a:rPr>
                <a:solidFill>
                  <a:schemeClr val="bg1"/>
                </a:solidFill>
              </a:rPr>
              <a:t>Read related part of chapter 10 in the textbook</a:t>
            </a:r>
          </a:p>
          <a:p>
            <a:r>
              <a:rPr>
                <a:solidFill>
                  <a:schemeClr val="bg1"/>
                </a:solidFill>
              </a:rPr>
              <a:t>Send questions and opinions through slack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
        <p:nvSpPr>
          <p:cNvPr id="292" name="Arrow"/>
          <p:cNvSpPr/>
          <p:nvPr/>
        </p:nvSpPr>
        <p:spPr>
          <a:xfrm>
            <a:off x="10008753" y="4876800"/>
            <a:ext cx="2784602"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293" name="project history"/>
          <p:cNvSpPr/>
          <p:nvPr/>
        </p:nvSpPr>
        <p:spPr>
          <a:xfrm>
            <a:off x="303747" y="2983671"/>
            <a:ext cx="2631481" cy="1653336"/>
          </a:xfrm>
          <a:prstGeom prst="wedgeEllipseCallout">
            <a:avLst>
              <a:gd name="adj1" fmla="val 74477"/>
              <a:gd name="adj2" fmla="val -85802"/>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project history</a:t>
            </a:r>
          </a:p>
        </p:txBody>
      </p:sp>
    </p:spTree>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69" name="Title 1"/>
          <p:cNvSpPr txBox="1">
            <a:spLocks noGrp="1"/>
          </p:cNvSpPr>
          <p:nvPr>
            <p:ph type="title"/>
          </p:nvPr>
        </p:nvSpPr>
        <p:spPr>
          <a:xfrm>
            <a:off x="1345996" y="1609343"/>
            <a:ext cx="10338818" cy="1413934"/>
          </a:xfrm>
          <a:prstGeom prst="rect">
            <a:avLst/>
          </a:prstGeom>
        </p:spPr>
        <p:txBody>
          <a:bodyPr/>
          <a:lstStyle>
            <a:lvl1pPr defTabSz="1092403">
              <a:defRPr sz="5208" spc="-118"/>
            </a:lvl1pPr>
          </a:lstStyle>
          <a:p>
            <a:r>
              <a:t>git switch : move between branches</a:t>
            </a:r>
          </a:p>
        </p:txBody>
      </p:sp>
      <p:sp>
        <p:nvSpPr>
          <p:cNvPr id="870" name="Content Placeholder 7"/>
          <p:cNvSpPr txBox="1">
            <a:spLocks noGrp="1"/>
          </p:cNvSpPr>
          <p:nvPr>
            <p:ph type="body" sz="half" idx="1"/>
          </p:nvPr>
        </p:nvSpPr>
        <p:spPr>
          <a:xfrm>
            <a:off x="1345996" y="3169919"/>
            <a:ext cx="9168386" cy="4641428"/>
          </a:xfrm>
          <a:prstGeom prst="rect">
            <a:avLst/>
          </a:prstGeom>
        </p:spPr>
        <p:txBody>
          <a:bodyPr/>
          <a:lstStyle/>
          <a:p>
            <a:pPr>
              <a:defRPr spc="0"/>
            </a:pPr>
            <a:r>
              <a:t>(New in v2.23.0, replaces half of “git checkout”)</a:t>
            </a:r>
          </a:p>
          <a:p>
            <a:pPr>
              <a:defRPr spc="0"/>
            </a:pPr>
            <a:r>
              <a:t>Change HEAD to point to new branch</a:t>
            </a:r>
          </a:p>
          <a:p>
            <a:pPr>
              <a:defRPr spc="0"/>
            </a:pPr>
            <a:r>
              <a:t>Updates working directory to match commit’s tree</a:t>
            </a:r>
          </a:p>
        </p:txBody>
      </p:sp>
      <p:pic>
        <p:nvPicPr>
          <p:cNvPr id="871" name="Picture 2" descr="Picture 2"/>
          <p:cNvPicPr>
            <a:picLocks noChangeAspect="1"/>
          </p:cNvPicPr>
          <p:nvPr/>
        </p:nvPicPr>
        <p:blipFill>
          <a:blip r:embed="rId2">
            <a:extLst/>
          </a:blip>
          <a:stretch>
            <a:fillRect/>
          </a:stretch>
        </p:blipFill>
        <p:spPr>
          <a:xfrm>
            <a:off x="746248" y="4830556"/>
            <a:ext cx="10786149" cy="1553471"/>
          </a:xfrm>
          <a:prstGeom prst="rect">
            <a:avLst/>
          </a:prstGeom>
          <a:ln w="12700">
            <a:miter lim="400000"/>
          </a:ln>
        </p:spPr>
      </p:pic>
      <p:pic>
        <p:nvPicPr>
          <p:cNvPr id="872" name="Picture 3" descr="Picture 3"/>
          <p:cNvPicPr>
            <a:picLocks noChangeAspect="1"/>
          </p:cNvPicPr>
          <p:nvPr/>
        </p:nvPicPr>
        <p:blipFill>
          <a:blip r:embed="rId3">
            <a:extLst/>
          </a:blip>
          <a:stretch>
            <a:fillRect/>
          </a:stretch>
        </p:blipFill>
        <p:spPr>
          <a:xfrm>
            <a:off x="746248" y="6547750"/>
            <a:ext cx="9000806" cy="187561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1" animBg="1" advAuto="0"/>
    </p:bldLst>
  </p:timing>
</p:sld>
</file>

<file path=ppt/slides/slide20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74" name="Title 1"/>
          <p:cNvSpPr txBox="1">
            <a:spLocks noGrp="1"/>
          </p:cNvSpPr>
          <p:nvPr>
            <p:ph type="title"/>
          </p:nvPr>
        </p:nvSpPr>
        <p:spPr>
          <a:xfrm>
            <a:off x="1345996" y="1609343"/>
            <a:ext cx="10338818" cy="1413934"/>
          </a:xfrm>
          <a:prstGeom prst="rect">
            <a:avLst/>
          </a:prstGeom>
        </p:spPr>
        <p:txBody>
          <a:bodyPr/>
          <a:lstStyle>
            <a:lvl1pPr defTabSz="1014374">
              <a:defRPr sz="4835" spc="-109"/>
            </a:lvl1pPr>
          </a:lstStyle>
          <a:p>
            <a:r>
              <a:t>Working Directory, Staging, Committed</a:t>
            </a:r>
          </a:p>
        </p:txBody>
      </p:sp>
      <p:pic>
        <p:nvPicPr>
          <p:cNvPr id="875" name="Content Placeholder 9" descr="Content Placeholder 9"/>
          <p:cNvPicPr>
            <a:picLocks noChangeAspect="1"/>
          </p:cNvPicPr>
          <p:nvPr/>
        </p:nvPicPr>
        <p:blipFill>
          <a:blip r:embed="rId2">
            <a:extLst/>
          </a:blip>
          <a:stretch>
            <a:fillRect/>
          </a:stretch>
        </p:blipFill>
        <p:spPr>
          <a:xfrm>
            <a:off x="397250" y="3482876"/>
            <a:ext cx="4882804" cy="2819238"/>
          </a:xfrm>
          <a:prstGeom prst="rect">
            <a:avLst/>
          </a:prstGeom>
          <a:ln w="12700">
            <a:miter lim="400000"/>
          </a:ln>
        </p:spPr>
      </p:pic>
      <p:sp>
        <p:nvSpPr>
          <p:cNvPr id="876" name="Rectangle 10"/>
          <p:cNvSpPr txBox="1"/>
          <p:nvPr/>
        </p:nvSpPr>
        <p:spPr>
          <a:xfrm>
            <a:off x="523396" y="7634476"/>
            <a:ext cx="11820888"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r>
              <a:t>https://stackoverflow.com/questions/3689838/whats-the-difference-between-head-working-tree-and-index-in-git</a:t>
            </a:r>
          </a:p>
        </p:txBody>
      </p:sp>
      <p:pic>
        <p:nvPicPr>
          <p:cNvPr id="877" name="Content Placeholder 12" descr="Content Placeholder 12"/>
          <p:cNvPicPr>
            <a:picLocks noChangeAspect="1"/>
          </p:cNvPicPr>
          <p:nvPr/>
        </p:nvPicPr>
        <p:blipFill>
          <a:blip r:embed="rId3">
            <a:extLst/>
          </a:blip>
          <a:stretch>
            <a:fillRect/>
          </a:stretch>
        </p:blipFill>
        <p:spPr>
          <a:xfrm>
            <a:off x="5771565" y="3293258"/>
            <a:ext cx="6101212" cy="3363294"/>
          </a:xfrm>
          <a:prstGeom prst="rect">
            <a:avLst/>
          </a:prstGeom>
          <a:ln w="12700">
            <a:miter lim="400000"/>
          </a:ln>
        </p:spPr>
      </p:pic>
      <p:grpSp>
        <p:nvGrpSpPr>
          <p:cNvPr id="880" name="Explosion: 8 Points 2"/>
          <p:cNvGrpSpPr/>
          <p:nvPr/>
        </p:nvGrpSpPr>
        <p:grpSpPr>
          <a:xfrm>
            <a:off x="3968706" y="5572430"/>
            <a:ext cx="2942897" cy="2259024"/>
            <a:chOff x="0" y="0"/>
            <a:chExt cx="2942896" cy="2259022"/>
          </a:xfrm>
        </p:grpSpPr>
        <p:sp>
          <p:nvSpPr>
            <p:cNvPr id="878"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79"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1" animBg="1" advAuto="0"/>
      <p:bldP spid="880" grpId="2" animBg="1" advAuto="0"/>
    </p:bldLst>
  </p:timing>
</p:sld>
</file>

<file path=ppt/slides/slide20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82" name="Title 1"/>
          <p:cNvSpPr txBox="1">
            <a:spLocks noGrp="1"/>
          </p:cNvSpPr>
          <p:nvPr>
            <p:ph type="title"/>
          </p:nvPr>
        </p:nvSpPr>
        <p:spPr>
          <a:xfrm>
            <a:off x="1345996" y="1609343"/>
            <a:ext cx="10338818" cy="1413934"/>
          </a:xfrm>
          <a:prstGeom prst="rect">
            <a:avLst/>
          </a:prstGeom>
        </p:spPr>
        <p:txBody>
          <a:bodyPr/>
          <a:lstStyle>
            <a:lvl1pPr defTabSz="1014374">
              <a:defRPr sz="4835" spc="-109"/>
            </a:lvl1pPr>
          </a:lstStyle>
          <a:p>
            <a:r>
              <a:t>Working Directory, Staging, Committed</a:t>
            </a:r>
          </a:p>
        </p:txBody>
      </p:sp>
      <p:sp>
        <p:nvSpPr>
          <p:cNvPr id="883" name="Rectangle 13"/>
          <p:cNvSpPr txBox="1"/>
          <p:nvPr/>
        </p:nvSpPr>
        <p:spPr>
          <a:xfrm>
            <a:off x="841743" y="7595616"/>
            <a:ext cx="11820888" cy="453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r>
              <a:t>https://git-scm.com/book/en/v2/Git-Basics-Recording-Changes-to-the-Repository</a:t>
            </a:r>
          </a:p>
        </p:txBody>
      </p:sp>
      <p:pic>
        <p:nvPicPr>
          <p:cNvPr id="884" name="Content Placeholder 5" descr="Content Placeholder 5"/>
          <p:cNvPicPr>
            <a:picLocks noChangeAspect="1"/>
          </p:cNvPicPr>
          <p:nvPr/>
        </p:nvPicPr>
        <p:blipFill>
          <a:blip r:embed="rId2">
            <a:extLst/>
          </a:blip>
          <a:stretch>
            <a:fillRect/>
          </a:stretch>
        </p:blipFill>
        <p:spPr>
          <a:xfrm>
            <a:off x="1866053" y="3814233"/>
            <a:ext cx="8128001" cy="3352801"/>
          </a:xfrm>
          <a:prstGeom prst="rect">
            <a:avLst/>
          </a:prstGeom>
          <a:ln w="12700">
            <a:miter lim="400000"/>
          </a:ln>
        </p:spPr>
      </p:pic>
      <p:grpSp>
        <p:nvGrpSpPr>
          <p:cNvPr id="887" name="Explosion: 8 Points 8"/>
          <p:cNvGrpSpPr/>
          <p:nvPr/>
        </p:nvGrpSpPr>
        <p:grpSpPr>
          <a:xfrm>
            <a:off x="269064" y="4535410"/>
            <a:ext cx="2942897" cy="2259023"/>
            <a:chOff x="0" y="0"/>
            <a:chExt cx="2942896" cy="2259022"/>
          </a:xfrm>
        </p:grpSpPr>
        <p:sp>
          <p:nvSpPr>
            <p:cNvPr id="885"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86"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1" animBg="1" advAuto="0"/>
    </p:bldLst>
  </p:timing>
</p:sld>
</file>

<file path=ppt/slides/slide20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89" name="Title 1"/>
          <p:cNvSpPr txBox="1">
            <a:spLocks noGrp="1"/>
          </p:cNvSpPr>
          <p:nvPr>
            <p:ph type="title"/>
          </p:nvPr>
        </p:nvSpPr>
        <p:spPr>
          <a:xfrm>
            <a:off x="1345996" y="1609343"/>
            <a:ext cx="10338818" cy="1413934"/>
          </a:xfrm>
          <a:prstGeom prst="rect">
            <a:avLst/>
          </a:prstGeom>
        </p:spPr>
        <p:txBody>
          <a:bodyPr/>
          <a:lstStyle/>
          <a:p>
            <a:pPr defTabSz="988364">
              <a:defRPr sz="4712" spc="-107"/>
            </a:pPr>
            <a:r>
              <a:t>Advanced!</a:t>
            </a:r>
            <a:br/>
            <a:r>
              <a:t>Working Directory, Staging, Committed</a:t>
            </a:r>
          </a:p>
        </p:txBody>
      </p:sp>
      <p:sp>
        <p:nvSpPr>
          <p:cNvPr id="890" name="Rectangle 13"/>
          <p:cNvSpPr txBox="1"/>
          <p:nvPr/>
        </p:nvSpPr>
        <p:spPr>
          <a:xfrm>
            <a:off x="841743" y="7595616"/>
            <a:ext cx="11820888" cy="453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r>
              <a:t>https://git-scm.com/docs/git-add#Documentation/git-add.txt-patch</a:t>
            </a:r>
          </a:p>
        </p:txBody>
      </p:sp>
      <p:grpSp>
        <p:nvGrpSpPr>
          <p:cNvPr id="893" name="Explosion: 8 Points 8"/>
          <p:cNvGrpSpPr/>
          <p:nvPr/>
        </p:nvGrpSpPr>
        <p:grpSpPr>
          <a:xfrm>
            <a:off x="269064" y="4535410"/>
            <a:ext cx="2942897" cy="2259023"/>
            <a:chOff x="0" y="0"/>
            <a:chExt cx="2942896" cy="2259022"/>
          </a:xfrm>
        </p:grpSpPr>
        <p:sp>
          <p:nvSpPr>
            <p:cNvPr id="891"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892"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EXAMPLE!</a:t>
              </a:r>
            </a:p>
          </p:txBody>
        </p:sp>
      </p:grpSp>
      <p:sp>
        <p:nvSpPr>
          <p:cNvPr id="894" name="Content Placeholder 3"/>
          <p:cNvSpPr txBox="1">
            <a:spLocks noGrp="1"/>
          </p:cNvSpPr>
          <p:nvPr>
            <p:ph type="body" sz="half" idx="1"/>
          </p:nvPr>
        </p:nvSpPr>
        <p:spPr>
          <a:xfrm>
            <a:off x="1345996" y="3169919"/>
            <a:ext cx="9168386" cy="4641428"/>
          </a:xfrm>
          <a:prstGeom prst="rect">
            <a:avLst/>
          </a:prstGeom>
        </p:spPr>
        <p:txBody>
          <a:bodyPr/>
          <a:lstStyle/>
          <a:p>
            <a:pPr marL="0" indent="0">
              <a:buSzTx/>
              <a:buNone/>
              <a:defRPr spc="0"/>
            </a:pPr>
            <a:r>
              <a:t>Interactive add: </a:t>
            </a:r>
            <a:r>
              <a:rPr>
                <a:latin typeface="Consolas"/>
                <a:ea typeface="Consolas"/>
                <a:cs typeface="Consolas"/>
                <a:sym typeface="Consolas"/>
              </a:rPr>
              <a:t>git add -p</a:t>
            </a:r>
          </a:p>
          <a:p>
            <a:pPr marL="0" indent="0">
              <a:buSzTx/>
              <a:buNone/>
              <a:defRPr spc="0"/>
            </a:pPr>
            <a:r>
              <a:t>Presents the patch-diff in parts that you can add in pieces, or even modify in-place!</a:t>
            </a:r>
          </a:p>
        </p:txBody>
      </p:sp>
      <p:grpSp>
        <p:nvGrpSpPr>
          <p:cNvPr id="898" name="Group 11"/>
          <p:cNvGrpSpPr/>
          <p:nvPr/>
        </p:nvGrpSpPr>
        <p:grpSpPr>
          <a:xfrm>
            <a:off x="6333066" y="4222496"/>
            <a:ext cx="3373121" cy="3525902"/>
            <a:chOff x="0" y="0"/>
            <a:chExt cx="3373120" cy="3525900"/>
          </a:xfrm>
        </p:grpSpPr>
        <p:pic>
          <p:nvPicPr>
            <p:cNvPr id="895" name="Picture 9" descr="Picture 9"/>
            <p:cNvPicPr>
              <a:picLocks noChangeAspect="1"/>
            </p:cNvPicPr>
            <p:nvPr/>
          </p:nvPicPr>
          <p:blipFill>
            <a:blip r:embed="rId2" cstate="print">
              <a:extLst/>
            </a:blip>
            <a:stretch>
              <a:fillRect/>
            </a:stretch>
          </p:blipFill>
          <p:spPr>
            <a:xfrm>
              <a:off x="0" y="0"/>
              <a:ext cx="3373121" cy="3373121"/>
            </a:xfrm>
            <a:prstGeom prst="rect">
              <a:avLst/>
            </a:prstGeom>
            <a:ln w="12700" cap="flat">
              <a:noFill/>
              <a:miter lim="400000"/>
            </a:ln>
            <a:effectLst/>
          </p:spPr>
        </p:pic>
        <p:sp>
          <p:nvSpPr>
            <p:cNvPr id="896" name="TextBox 10"/>
            <p:cNvSpPr/>
            <p:nvPr/>
          </p:nvSpPr>
          <p:spPr>
            <a:xfrm>
              <a:off x="2077291" y="225590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numCol="1" anchor="t">
              <a:spAutoFit/>
            </a:bodyPr>
            <a:lstStyle>
              <a:lvl1pPr algn="l" defTabSz="650240">
                <a:defRPr sz="2400">
                  <a:solidFill>
                    <a:srgbClr val="000000"/>
                  </a:solidFill>
                  <a:latin typeface="Consolas"/>
                  <a:ea typeface="Consolas"/>
                  <a:cs typeface="Consolas"/>
                  <a:sym typeface="Consolas"/>
                </a:defRPr>
              </a:lvl1pPr>
            </a:lstStyle>
            <a:p>
              <a:r>
                <a:t>git add -p</a:t>
              </a:r>
            </a:p>
          </p:txBody>
        </p:sp>
        <p:sp>
          <p:nvSpPr>
            <p:cNvPr id="897" name="TextBox 12"/>
            <p:cNvSpPr/>
            <p:nvPr/>
          </p:nvSpPr>
          <p:spPr>
            <a:xfrm>
              <a:off x="2077291" y="70899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numCol="1" anchor="t">
              <a:spAutoFit/>
            </a:bodyPr>
            <a:lstStyle>
              <a:lvl1pPr algn="l" defTabSz="650240">
                <a:defRPr sz="2400">
                  <a:solidFill>
                    <a:srgbClr val="000000"/>
                  </a:solidFill>
                  <a:latin typeface="Consolas"/>
                  <a:ea typeface="Consolas"/>
                  <a:cs typeface="Consolas"/>
                  <a:sym typeface="Consolas"/>
                </a:defRPr>
              </a:lvl1pPr>
            </a:lstStyle>
            <a:p>
              <a:r>
                <a:t>git commit -a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2" animBg="1" advAuto="0"/>
      <p:bldP spid="898" grpId="1" animBg="1" advAuto="0"/>
    </p:bldLst>
  </p:timing>
</p:sld>
</file>

<file path=ppt/slides/slide20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00" name="Title 1"/>
          <p:cNvSpPr txBox="1">
            <a:spLocks noGrp="1"/>
          </p:cNvSpPr>
          <p:nvPr>
            <p:ph type="title"/>
          </p:nvPr>
        </p:nvSpPr>
        <p:spPr>
          <a:xfrm>
            <a:off x="1345996" y="1609343"/>
            <a:ext cx="10338818" cy="1413934"/>
          </a:xfrm>
          <a:prstGeom prst="rect">
            <a:avLst/>
          </a:prstGeom>
        </p:spPr>
        <p:txBody>
          <a:bodyPr/>
          <a:lstStyle>
            <a:lvl1pPr>
              <a:defRPr spc="-140"/>
            </a:lvl1pPr>
          </a:lstStyle>
          <a:p>
            <a:r>
              <a:t>git status is your friend</a:t>
            </a:r>
          </a:p>
        </p:txBody>
      </p:sp>
      <p:sp>
        <p:nvSpPr>
          <p:cNvPr id="901" name="Content Placeholder 7"/>
          <p:cNvSpPr txBox="1">
            <a:spLocks noGrp="1"/>
          </p:cNvSpPr>
          <p:nvPr>
            <p:ph type="body" sz="half" idx="1"/>
          </p:nvPr>
        </p:nvSpPr>
        <p:spPr>
          <a:xfrm>
            <a:off x="1345996" y="3169919"/>
            <a:ext cx="9168386" cy="4641428"/>
          </a:xfrm>
          <a:prstGeom prst="rect">
            <a:avLst/>
          </a:prstGeom>
        </p:spPr>
        <p:txBody>
          <a:bodyPr/>
          <a:lstStyle/>
          <a:p>
            <a:endParaRPr/>
          </a:p>
        </p:txBody>
      </p:sp>
      <p:pic>
        <p:nvPicPr>
          <p:cNvPr id="902" name="Picture 3" descr="Picture 3"/>
          <p:cNvPicPr>
            <a:picLocks noChangeAspect="1"/>
          </p:cNvPicPr>
          <p:nvPr/>
        </p:nvPicPr>
        <p:blipFill>
          <a:blip r:embed="rId2">
            <a:extLst/>
          </a:blip>
          <a:stretch>
            <a:fillRect/>
          </a:stretch>
        </p:blipFill>
        <p:spPr>
          <a:xfrm>
            <a:off x="826346" y="3599902"/>
            <a:ext cx="10613815" cy="3781460"/>
          </a:xfrm>
          <a:prstGeom prst="rect">
            <a:avLst/>
          </a:prstGeom>
          <a:ln w="12700">
            <a:miter lim="400000"/>
          </a:ln>
        </p:spPr>
      </p:pic>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04" name="Title 1"/>
          <p:cNvSpPr txBox="1">
            <a:spLocks noGrp="1"/>
          </p:cNvSpPr>
          <p:nvPr>
            <p:ph type="title"/>
          </p:nvPr>
        </p:nvSpPr>
        <p:spPr>
          <a:xfrm>
            <a:off x="1345996" y="1609343"/>
            <a:ext cx="10338818" cy="1413934"/>
          </a:xfrm>
          <a:prstGeom prst="rect">
            <a:avLst/>
          </a:prstGeom>
        </p:spPr>
        <p:txBody>
          <a:bodyPr/>
          <a:lstStyle>
            <a:lvl1pPr>
              <a:defRPr spc="-140"/>
            </a:lvl1pPr>
          </a:lstStyle>
          <a:p>
            <a:r>
              <a:t>Working with Remotes</a:t>
            </a:r>
          </a:p>
        </p:txBody>
      </p:sp>
      <p:sp>
        <p:nvSpPr>
          <p:cNvPr id="905" name="Content Placeholder 7"/>
          <p:cNvSpPr txBox="1">
            <a:spLocks noGrp="1"/>
          </p:cNvSpPr>
          <p:nvPr>
            <p:ph type="body" sz="half" idx="1"/>
          </p:nvPr>
        </p:nvSpPr>
        <p:spPr>
          <a:xfrm>
            <a:off x="1345996" y="3169919"/>
            <a:ext cx="9168386" cy="4641428"/>
          </a:xfrm>
          <a:prstGeom prst="rect">
            <a:avLst/>
          </a:prstGeom>
        </p:spPr>
        <p:txBody>
          <a:bodyPr/>
          <a:lstStyle/>
          <a:p>
            <a:pPr>
              <a:defRPr spc="0"/>
            </a:pPr>
            <a:r>
              <a:t>If you clone, you create special remote ‘origin’.</a:t>
            </a:r>
          </a:p>
          <a:p>
            <a:pPr>
              <a:defRPr spc="0"/>
            </a:pPr>
            <a:r>
              <a:t>You can have a LOT of remotes!</a:t>
            </a:r>
          </a:p>
        </p:txBody>
      </p:sp>
      <p:pic>
        <p:nvPicPr>
          <p:cNvPr id="906" name="Picture 2" descr="Picture 2"/>
          <p:cNvPicPr>
            <a:picLocks noChangeAspect="1"/>
          </p:cNvPicPr>
          <p:nvPr/>
        </p:nvPicPr>
        <p:blipFill>
          <a:blip r:embed="rId2">
            <a:extLst/>
          </a:blip>
          <a:stretch>
            <a:fillRect/>
          </a:stretch>
        </p:blipFill>
        <p:spPr>
          <a:xfrm>
            <a:off x="1256839" y="4575148"/>
            <a:ext cx="10207912" cy="37105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1" animBg="1" advAuto="0"/>
    </p:bldLst>
  </p:timing>
</p:sld>
</file>

<file path=ppt/slides/slide20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08" name="Title 1"/>
          <p:cNvSpPr txBox="1">
            <a:spLocks noGrp="1"/>
          </p:cNvSpPr>
          <p:nvPr>
            <p:ph type="title"/>
          </p:nvPr>
        </p:nvSpPr>
        <p:spPr>
          <a:xfrm>
            <a:off x="1345996" y="1609343"/>
            <a:ext cx="10338818" cy="1413934"/>
          </a:xfrm>
          <a:prstGeom prst="rect">
            <a:avLst/>
          </a:prstGeom>
        </p:spPr>
        <p:txBody>
          <a:bodyPr/>
          <a:lstStyle>
            <a:lvl1pPr>
              <a:defRPr spc="-140"/>
            </a:lvl1pPr>
          </a:lstStyle>
          <a:p>
            <a:r>
              <a:t>Working with Remotes</a:t>
            </a:r>
          </a:p>
        </p:txBody>
      </p:sp>
      <p:sp>
        <p:nvSpPr>
          <p:cNvPr id="909" name="Content Placeholder 7"/>
          <p:cNvSpPr txBox="1">
            <a:spLocks noGrp="1"/>
          </p:cNvSpPr>
          <p:nvPr>
            <p:ph type="body" sz="half" idx="1"/>
          </p:nvPr>
        </p:nvSpPr>
        <p:spPr>
          <a:xfrm>
            <a:off x="1345996" y="3169919"/>
            <a:ext cx="9168386" cy="4641428"/>
          </a:xfrm>
          <a:prstGeom prst="rect">
            <a:avLst/>
          </a:prstGeom>
        </p:spPr>
        <p:txBody>
          <a:bodyPr/>
          <a:lstStyle/>
          <a:p>
            <a:pPr marL="0" indent="0">
              <a:buSzTx/>
              <a:buNone/>
              <a:defRPr spc="0"/>
            </a:pPr>
            <a:r>
              <a:t>Get new data: </a:t>
            </a:r>
            <a:r>
              <a:rPr>
                <a:latin typeface="Consolas"/>
                <a:ea typeface="Consolas"/>
                <a:cs typeface="Consolas"/>
                <a:sym typeface="Consolas"/>
              </a:rPr>
              <a:t>git fetch &lt;remote&gt; [branch]</a:t>
            </a:r>
          </a:p>
          <a:p>
            <a:pPr marL="0" indent="0">
              <a:buSzTx/>
              <a:buNone/>
              <a:defRPr spc="0"/>
            </a:pPr>
            <a:r>
              <a:t>Upload your data: </a:t>
            </a:r>
            <a:r>
              <a:rPr>
                <a:latin typeface="Consolas"/>
                <a:ea typeface="Consolas"/>
                <a:cs typeface="Consolas"/>
                <a:sym typeface="Consolas"/>
              </a:rPr>
              <a:t>git push &lt;remote&gt; &lt;branch&gt;</a:t>
            </a:r>
          </a:p>
          <a:p>
            <a:pPr marL="0" indent="0">
              <a:buSzTx/>
              <a:buNone/>
              <a:defRPr>
                <a:latin typeface="Consolas"/>
                <a:ea typeface="Consolas"/>
                <a:cs typeface="Consolas"/>
                <a:sym typeface="Consolas"/>
              </a:defRPr>
            </a:pPr>
            <a:endParaRPr/>
          </a:p>
          <a:p>
            <a:pPr marL="0" indent="0">
              <a:buSzTx/>
              <a:buNone/>
              <a:defRPr b="1" spc="0"/>
            </a:pPr>
            <a:r>
              <a:t>Hot Take: </a:t>
            </a:r>
            <a:r>
              <a:rPr b="0"/>
              <a:t>Don’t use </a:t>
            </a:r>
            <a:r>
              <a:rPr b="0">
                <a:latin typeface="Consolas"/>
                <a:ea typeface="Consolas"/>
                <a:cs typeface="Consolas"/>
                <a:sym typeface="Consolas"/>
              </a:rPr>
              <a:t>git pull</a:t>
            </a:r>
            <a:r>
              <a:rPr b="0"/>
              <a:t>! This does the following:</a:t>
            </a:r>
          </a:p>
          <a:p>
            <a:pPr marL="0" indent="0">
              <a:buSzTx/>
              <a:buNone/>
              <a:defRPr spc="0"/>
            </a:pPr>
            <a:r>
              <a:t>	1. git fetch</a:t>
            </a:r>
          </a:p>
          <a:p>
            <a:pPr marL="0" indent="0">
              <a:buSzTx/>
              <a:buNone/>
              <a:defRPr spc="0"/>
            </a:pPr>
            <a:r>
              <a:t>	2. git merge</a:t>
            </a:r>
          </a:p>
          <a:p>
            <a:pPr marL="0" indent="0">
              <a:buSzTx/>
              <a:buNone/>
              <a:defRPr spc="0"/>
            </a:pPr>
            <a:r>
              <a:t>This can have unexpected results! Instead, do your merges yourself!</a:t>
            </a:r>
          </a:p>
        </p:txBody>
      </p:sp>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911" name="Content Placeholder 5" descr="Content Placeholder 5"/>
          <p:cNvPicPr>
            <a:picLocks noChangeAspect="1"/>
          </p:cNvPicPr>
          <p:nvPr/>
        </p:nvPicPr>
        <p:blipFill>
          <a:blip r:embed="rId2">
            <a:extLst/>
          </a:blip>
          <a:stretch>
            <a:fillRect/>
          </a:stretch>
        </p:blipFill>
        <p:spPr>
          <a:xfrm>
            <a:off x="2336799" y="1363132"/>
            <a:ext cx="6465826" cy="6116323"/>
          </a:xfrm>
          <a:prstGeom prst="rect">
            <a:avLst/>
          </a:prstGeom>
          <a:ln w="12700">
            <a:miter lim="400000"/>
          </a:ln>
        </p:spPr>
      </p:pic>
      <p:sp>
        <p:nvSpPr>
          <p:cNvPr id="912" name="Rectangle 7"/>
          <p:cNvSpPr txBox="1"/>
          <p:nvPr/>
        </p:nvSpPr>
        <p:spPr>
          <a:xfrm>
            <a:off x="462436" y="7690443"/>
            <a:ext cx="11820888" cy="808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r>
              <a:t>https://stackoverflow.com/questions/3689838/whats-the-difference-between-head-working-tree-and-index-in-git</a:t>
            </a:r>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14" name="Title 1"/>
          <p:cNvSpPr txBox="1">
            <a:spLocks noGrp="1"/>
          </p:cNvSpPr>
          <p:nvPr>
            <p:ph type="title"/>
          </p:nvPr>
        </p:nvSpPr>
        <p:spPr>
          <a:xfrm>
            <a:off x="1345996" y="1609343"/>
            <a:ext cx="10338818" cy="1413934"/>
          </a:xfrm>
          <a:prstGeom prst="rect">
            <a:avLst/>
          </a:prstGeom>
        </p:spPr>
        <p:txBody>
          <a:bodyPr/>
          <a:lstStyle>
            <a:lvl1pPr>
              <a:defRPr spc="-140"/>
            </a:lvl1pPr>
          </a:lstStyle>
          <a:p>
            <a:r>
              <a:t>Stop! Collaborate! Listen!</a:t>
            </a:r>
          </a:p>
        </p:txBody>
      </p:sp>
      <p:sp>
        <p:nvSpPr>
          <p:cNvPr id="915" name="Content Placeholder 7"/>
          <p:cNvSpPr txBox="1">
            <a:spLocks noGrp="1"/>
          </p:cNvSpPr>
          <p:nvPr>
            <p:ph type="body" sz="half" idx="1"/>
          </p:nvPr>
        </p:nvSpPr>
        <p:spPr>
          <a:xfrm>
            <a:off x="1345996" y="3169919"/>
            <a:ext cx="9168386" cy="4641428"/>
          </a:xfrm>
          <a:prstGeom prst="rect">
            <a:avLst/>
          </a:prstGeom>
        </p:spPr>
        <p:txBody>
          <a:bodyPr/>
          <a:lstStyle/>
          <a:p>
            <a:endParaRPr/>
          </a:p>
        </p:txBody>
      </p:sp>
      <p:sp>
        <p:nvSpPr>
          <p:cNvPr id="916" name="Rectangle 2"/>
          <p:cNvSpPr txBox="1"/>
          <p:nvPr/>
        </p:nvSpPr>
        <p:spPr>
          <a:xfrm>
            <a:off x="7405022" y="1609343"/>
            <a:ext cx="6167244" cy="453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2"/>
              </a:rPr>
              <a:t>https://github.com/microsoft/git/pull/180</a:t>
            </a:r>
            <a:r>
              <a:t> </a:t>
            </a:r>
          </a:p>
        </p:txBody>
      </p:sp>
      <p:pic>
        <p:nvPicPr>
          <p:cNvPr id="917" name="Picture 3" descr="Picture 3"/>
          <p:cNvPicPr>
            <a:picLocks noChangeAspect="1"/>
          </p:cNvPicPr>
          <p:nvPr/>
        </p:nvPicPr>
        <p:blipFill>
          <a:blip r:embed="rId3">
            <a:extLst/>
          </a:blip>
          <a:stretch>
            <a:fillRect/>
          </a:stretch>
        </p:blipFill>
        <p:spPr>
          <a:xfrm>
            <a:off x="1186761" y="3023276"/>
            <a:ext cx="9327621" cy="5665126"/>
          </a:xfrm>
          <a:prstGeom prst="rect">
            <a:avLst/>
          </a:prstGeom>
          <a:ln w="12700">
            <a:miter lim="400000"/>
          </a:ln>
        </p:spPr>
      </p:pic>
      <p:pic>
        <p:nvPicPr>
          <p:cNvPr id="918" name="Picture 4" descr="Picture 4"/>
          <p:cNvPicPr>
            <a:picLocks noChangeAspect="1"/>
          </p:cNvPicPr>
          <p:nvPr/>
        </p:nvPicPr>
        <p:blipFill>
          <a:blip r:embed="rId4">
            <a:extLst/>
          </a:blip>
          <a:stretch>
            <a:fillRect/>
          </a:stretch>
        </p:blipFill>
        <p:spPr>
          <a:xfrm>
            <a:off x="1186761" y="3023276"/>
            <a:ext cx="9835386" cy="5771178"/>
          </a:xfrm>
          <a:prstGeom prst="rect">
            <a:avLst/>
          </a:prstGeom>
          <a:ln w="12700">
            <a:miter lim="400000"/>
          </a:ln>
        </p:spPr>
      </p:pic>
      <p:pic>
        <p:nvPicPr>
          <p:cNvPr id="919" name="Picture 5" descr="Picture 5"/>
          <p:cNvPicPr>
            <a:picLocks noChangeAspect="1"/>
          </p:cNvPicPr>
          <p:nvPr/>
        </p:nvPicPr>
        <p:blipFill>
          <a:blip r:embed="rId5">
            <a:extLst/>
          </a:blip>
          <a:stretch>
            <a:fillRect/>
          </a:stretch>
        </p:blipFill>
        <p:spPr>
          <a:xfrm>
            <a:off x="1186761" y="3072723"/>
            <a:ext cx="9843229" cy="807365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1" animBg="1" advAuto="0"/>
      <p:bldP spid="919" grpId="2" animBg="1" advAuto="0"/>
    </p:bldLst>
  </p:timing>
</p:sld>
</file>

<file path=ppt/slides/slide20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21" name="Title 1"/>
          <p:cNvSpPr txBox="1">
            <a:spLocks noGrp="1"/>
          </p:cNvSpPr>
          <p:nvPr>
            <p:ph type="title"/>
          </p:nvPr>
        </p:nvSpPr>
        <p:spPr>
          <a:xfrm>
            <a:off x="1345996" y="1609343"/>
            <a:ext cx="10338818" cy="1413934"/>
          </a:xfrm>
          <a:prstGeom prst="rect">
            <a:avLst/>
          </a:prstGeom>
        </p:spPr>
        <p:txBody>
          <a:bodyPr/>
          <a:lstStyle>
            <a:lvl1pPr>
              <a:defRPr spc="-140"/>
            </a:lvl1pPr>
          </a:lstStyle>
          <a:p>
            <a:r>
              <a:t>Git Commands to Look Up</a:t>
            </a:r>
          </a:p>
        </p:txBody>
      </p:sp>
      <p:sp>
        <p:nvSpPr>
          <p:cNvPr id="922" name="Content Placeholder 7"/>
          <p:cNvSpPr txBox="1">
            <a:spLocks noGrp="1"/>
          </p:cNvSpPr>
          <p:nvPr>
            <p:ph type="body" sz="quarter" idx="1"/>
          </p:nvPr>
        </p:nvSpPr>
        <p:spPr>
          <a:xfrm>
            <a:off x="1345997" y="3169919"/>
            <a:ext cx="3229687" cy="4641428"/>
          </a:xfrm>
          <a:prstGeom prst="rect">
            <a:avLst/>
          </a:prstGeom>
        </p:spPr>
        <p:txBody>
          <a:bodyPr/>
          <a:lstStyle/>
          <a:p>
            <a:pPr marL="0" indent="0" defTabSz="1157427">
              <a:spcBef>
                <a:spcPts val="1700"/>
              </a:spcBef>
              <a:buSzTx/>
              <a:buNone/>
              <a:defRPr sz="2136" spc="0"/>
            </a:pPr>
            <a:r>
              <a:rPr u="sng">
                <a:solidFill>
                  <a:srgbClr val="67AABF"/>
                </a:solidFill>
                <a:uFill>
                  <a:solidFill>
                    <a:srgbClr val="67AABF"/>
                  </a:solidFill>
                </a:uFill>
                <a:hlinkClick r:id="rId2"/>
              </a:rPr>
              <a:t>git config</a:t>
            </a:r>
          </a:p>
          <a:p>
            <a:pPr marL="0" indent="0" defTabSz="1157427">
              <a:spcBef>
                <a:spcPts val="1700"/>
              </a:spcBef>
              <a:buSzTx/>
              <a:buNone/>
              <a:defRPr sz="2136" spc="0"/>
            </a:pPr>
            <a:r>
              <a:rPr u="sng">
                <a:solidFill>
                  <a:srgbClr val="67AABF"/>
                </a:solidFill>
                <a:uFill>
                  <a:solidFill>
                    <a:srgbClr val="67AABF"/>
                  </a:solidFill>
                </a:uFill>
                <a:hlinkClick r:id="rId3"/>
              </a:rPr>
              <a:t>git log</a:t>
            </a:r>
          </a:p>
          <a:p>
            <a:pPr marL="0" indent="0" defTabSz="1157427">
              <a:spcBef>
                <a:spcPts val="1700"/>
              </a:spcBef>
              <a:buSzTx/>
              <a:buNone/>
              <a:defRPr sz="2136" spc="0"/>
            </a:pPr>
            <a:r>
              <a:rPr u="sng">
                <a:solidFill>
                  <a:srgbClr val="67AABF"/>
                </a:solidFill>
                <a:uFill>
                  <a:solidFill>
                    <a:srgbClr val="67AABF"/>
                  </a:solidFill>
                </a:uFill>
                <a:hlinkClick r:id="rId4"/>
              </a:rPr>
              <a:t>git rebase</a:t>
            </a:r>
          </a:p>
          <a:p>
            <a:pPr marL="0" indent="0" defTabSz="1157427">
              <a:spcBef>
                <a:spcPts val="1700"/>
              </a:spcBef>
              <a:buSzTx/>
              <a:buNone/>
              <a:defRPr sz="2136" spc="0"/>
            </a:pPr>
            <a:r>
              <a:rPr u="sng">
                <a:solidFill>
                  <a:srgbClr val="67AABF"/>
                </a:solidFill>
                <a:uFill>
                  <a:solidFill>
                    <a:srgbClr val="67AABF"/>
                  </a:solidFill>
                </a:uFill>
                <a:hlinkClick r:id="rId5"/>
              </a:rPr>
              <a:t>git merge</a:t>
            </a:r>
          </a:p>
          <a:p>
            <a:pPr marL="0" indent="0" defTabSz="1157427">
              <a:spcBef>
                <a:spcPts val="1700"/>
              </a:spcBef>
              <a:buSzTx/>
              <a:buNone/>
              <a:defRPr sz="2136" spc="0"/>
            </a:pPr>
            <a:r>
              <a:rPr u="sng">
                <a:solidFill>
                  <a:srgbClr val="67AABF"/>
                </a:solidFill>
                <a:uFill>
                  <a:solidFill>
                    <a:srgbClr val="67AABF"/>
                  </a:solidFill>
                </a:uFill>
                <a:hlinkClick r:id="rId6"/>
              </a:rPr>
              <a:t>git fetch</a:t>
            </a:r>
          </a:p>
          <a:p>
            <a:pPr marL="0" indent="0" defTabSz="1157427">
              <a:spcBef>
                <a:spcPts val="1700"/>
              </a:spcBef>
              <a:buSzTx/>
              <a:buNone/>
              <a:defRPr sz="2136" spc="0"/>
            </a:pPr>
            <a:r>
              <a:rPr u="sng">
                <a:solidFill>
                  <a:srgbClr val="67AABF"/>
                </a:solidFill>
                <a:uFill>
                  <a:solidFill>
                    <a:srgbClr val="67AABF"/>
                  </a:solidFill>
                </a:uFill>
                <a:hlinkClick r:id="rId7"/>
              </a:rPr>
              <a:t>git push</a:t>
            </a:r>
          </a:p>
          <a:p>
            <a:pPr marL="0" indent="0" defTabSz="1157427">
              <a:spcBef>
                <a:spcPts val="1700"/>
              </a:spcBef>
              <a:buSzTx/>
              <a:buNone/>
              <a:defRPr sz="2136" spc="0"/>
            </a:pPr>
            <a:r>
              <a:rPr u="sng">
                <a:solidFill>
                  <a:srgbClr val="67AABF"/>
                </a:solidFill>
                <a:uFill>
                  <a:solidFill>
                    <a:srgbClr val="67AABF"/>
                  </a:solidFill>
                </a:uFill>
                <a:hlinkClick r:id="rId8"/>
              </a:rPr>
              <a:t>git add</a:t>
            </a:r>
          </a:p>
          <a:p>
            <a:pPr marL="0" indent="0" defTabSz="1157427">
              <a:spcBef>
                <a:spcPts val="1700"/>
              </a:spcBef>
              <a:buSzTx/>
              <a:buNone/>
              <a:defRPr sz="2136" spc="0"/>
            </a:pPr>
            <a:r>
              <a:rPr u="sng">
                <a:solidFill>
                  <a:srgbClr val="67AABF"/>
                </a:solidFill>
                <a:uFill>
                  <a:solidFill>
                    <a:srgbClr val="67AABF"/>
                  </a:solidFill>
                </a:uFill>
                <a:hlinkClick r:id="rId9"/>
              </a:rPr>
              <a:t>git status</a:t>
            </a:r>
          </a:p>
          <a:p>
            <a:pPr marL="0" indent="0" defTabSz="1157427">
              <a:spcBef>
                <a:spcPts val="1700"/>
              </a:spcBef>
              <a:buSzTx/>
              <a:buNone/>
              <a:defRPr sz="2136" spc="0"/>
            </a:pPr>
            <a:r>
              <a:rPr u="sng">
                <a:solidFill>
                  <a:srgbClr val="67AABF"/>
                </a:solidFill>
                <a:uFill>
                  <a:solidFill>
                    <a:srgbClr val="67AABF"/>
                  </a:solidFill>
                </a:uFill>
                <a:hlinkClick r:id="rId2"/>
              </a:rPr>
              <a:t>git reset</a:t>
            </a:r>
          </a:p>
        </p:txBody>
      </p:sp>
      <p:sp>
        <p:nvSpPr>
          <p:cNvPr id="923" name="Content Placeholder 7"/>
          <p:cNvSpPr txBox="1"/>
          <p:nvPr/>
        </p:nvSpPr>
        <p:spPr>
          <a:xfrm>
            <a:off x="5238571" y="3169918"/>
            <a:ext cx="3132151" cy="464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normAutofit/>
          </a:bodyPr>
          <a:lstStyle/>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0"/>
              </a:rPr>
              <a:t>git checkout</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1"/>
              </a:rPr>
              <a:t>git switch</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2"/>
              </a:rPr>
              <a:t>git restore</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3"/>
              </a:rPr>
              <a:t>git diff</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4"/>
              </a:rPr>
              <a:t>git remote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2940050" y="3201063"/>
            <a:ext cx="7073900" cy="6375401"/>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
        <p:nvSpPr>
          <p:cNvPr id="299" name="files and folders pointed by HEAD"/>
          <p:cNvSpPr/>
          <p:nvPr/>
        </p:nvSpPr>
        <p:spPr>
          <a:xfrm>
            <a:off x="135490" y="6988154"/>
            <a:ext cx="2607840" cy="2145421"/>
          </a:xfrm>
          <a:prstGeom prst="wedgeEllipseCallout">
            <a:avLst>
              <a:gd name="adj1" fmla="val 87200"/>
              <a:gd name="adj2" fmla="val 32542"/>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files and folders pointed by HEAD</a:t>
            </a:r>
          </a:p>
        </p:txBody>
      </p:sp>
    </p:spTree>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25" name="Title 1"/>
          <p:cNvSpPr txBox="1">
            <a:spLocks noGrp="1"/>
          </p:cNvSpPr>
          <p:nvPr>
            <p:ph type="title"/>
          </p:nvPr>
        </p:nvSpPr>
        <p:spPr>
          <a:xfrm>
            <a:off x="1345996" y="1609343"/>
            <a:ext cx="10338818" cy="1413934"/>
          </a:xfrm>
          <a:prstGeom prst="rect">
            <a:avLst/>
          </a:prstGeom>
        </p:spPr>
        <p:txBody>
          <a:bodyPr/>
          <a:lstStyle>
            <a:lvl1pPr>
              <a:defRPr spc="-140"/>
            </a:lvl1pPr>
          </a:lstStyle>
          <a:p>
            <a:r>
              <a:t>Reading List</a:t>
            </a:r>
          </a:p>
        </p:txBody>
      </p:sp>
      <p:sp>
        <p:nvSpPr>
          <p:cNvPr id="926" name="Content Placeholder 7"/>
          <p:cNvSpPr txBox="1">
            <a:spLocks noGrp="1"/>
          </p:cNvSpPr>
          <p:nvPr>
            <p:ph type="body" sz="quarter" idx="1"/>
          </p:nvPr>
        </p:nvSpPr>
        <p:spPr>
          <a:xfrm>
            <a:off x="1345996" y="3169919"/>
            <a:ext cx="5400245" cy="4641428"/>
          </a:xfrm>
          <a:prstGeom prst="rect">
            <a:avLst/>
          </a:prstGeom>
        </p:spPr>
        <p:txBody>
          <a:bodyPr/>
          <a:lstStyle/>
          <a:p>
            <a:pPr marL="235131" indent="-235131">
              <a:defRPr sz="1800" spc="0"/>
            </a:pPr>
            <a:r>
              <a:t>These slides: </a:t>
            </a:r>
            <a:r>
              <a:rPr u="sng">
                <a:solidFill>
                  <a:srgbClr val="67AABF"/>
                </a:solidFill>
                <a:uFill>
                  <a:solidFill>
                    <a:srgbClr val="67AABF"/>
                  </a:solidFill>
                </a:uFill>
                <a:hlinkClick r:id="rId2"/>
              </a:rPr>
              <a:t>https://stolee.dev/docs/git.pptx</a:t>
            </a:r>
            <a:endParaRPr spc="12"/>
          </a:p>
          <a:p>
            <a:pPr marL="235131" indent="-235131">
              <a:defRPr sz="1800" spc="0"/>
            </a:pPr>
            <a:r>
              <a:rPr u="sng">
                <a:solidFill>
                  <a:srgbClr val="67AABF"/>
                </a:solidFill>
                <a:uFill>
                  <a:solidFill>
                    <a:srgbClr val="67AABF"/>
                  </a:solidFill>
                </a:uFill>
                <a:hlinkClick r:id="rId3"/>
              </a:rPr>
              <a:t>https://git-scm.com/doc</a:t>
            </a:r>
            <a:endParaRPr spc="12"/>
          </a:p>
          <a:p>
            <a:pPr marL="235131" indent="-235131">
              <a:defRPr sz="1800" spc="0"/>
            </a:pPr>
            <a:r>
              <a:rPr u="sng">
                <a:solidFill>
                  <a:srgbClr val="67AABF"/>
                </a:solidFill>
                <a:uFill>
                  <a:solidFill>
                    <a:srgbClr val="67AABF"/>
                  </a:solidFill>
                </a:uFill>
                <a:hlinkClick r:id="rId4"/>
              </a:rPr>
              <a:t>https://ohshitgit.com/</a:t>
            </a:r>
            <a:endParaRPr spc="12"/>
          </a:p>
          <a:p>
            <a:pPr marL="235131" indent="-235131">
              <a:defRPr sz="1800" spc="0"/>
            </a:pPr>
            <a:r>
              <a:rPr u="sng">
                <a:solidFill>
                  <a:srgbClr val="67AABF"/>
                </a:solidFill>
                <a:uFill>
                  <a:solidFill>
                    <a:srgbClr val="67AABF"/>
                  </a:solidFill>
                </a:uFill>
                <a:hlinkClick r:id="rId5"/>
              </a:rPr>
              <a:t>http://stevelosh.com/blog/2013/04/git-koans/</a:t>
            </a:r>
            <a:r>
              <a:t> </a:t>
            </a:r>
          </a:p>
          <a:p>
            <a:pPr marL="235131" indent="-235131">
              <a:defRPr sz="1800" spc="0"/>
            </a:pPr>
            <a:r>
              <a:rPr u="sng">
                <a:solidFill>
                  <a:srgbClr val="67AABF"/>
                </a:solidFill>
                <a:uFill>
                  <a:solidFill>
                    <a:srgbClr val="67AABF"/>
                  </a:solidFill>
                </a:uFill>
                <a:hlinkClick r:id="rId6"/>
              </a:rPr>
              <a:t>File History Simplification</a:t>
            </a:r>
            <a:endParaRPr spc="12"/>
          </a:p>
          <a:p>
            <a:pPr marL="235131" indent="-235131">
              <a:defRPr sz="1800" spc="0"/>
            </a:pPr>
            <a:r>
              <a:rPr u="sng">
                <a:solidFill>
                  <a:srgbClr val="67AABF"/>
                </a:solidFill>
                <a:uFill>
                  <a:solidFill>
                    <a:srgbClr val="67AABF"/>
                  </a:solidFill>
                </a:uFill>
                <a:hlinkClick r:id="rId7"/>
              </a:rPr>
              <a:t>What’s the difference between HEAD, working tree and index?</a:t>
            </a:r>
            <a:endParaRPr spc="12"/>
          </a:p>
          <a:p>
            <a:pPr marL="235131" indent="-235131">
              <a:defRPr sz="1800" spc="0"/>
            </a:pPr>
            <a:r>
              <a:rPr u="sng">
                <a:solidFill>
                  <a:srgbClr val="67AABF"/>
                </a:solidFill>
                <a:uFill>
                  <a:solidFill>
                    <a:srgbClr val="67AABF"/>
                  </a:solidFill>
                </a:uFill>
                <a:hlinkClick r:id="rId8"/>
              </a:rPr>
              <a:t>Write Yourself a Git</a:t>
            </a:r>
          </a:p>
        </p:txBody>
      </p:sp>
      <p:sp>
        <p:nvSpPr>
          <p:cNvPr id="927" name="Content Placeholder 7"/>
          <p:cNvSpPr txBox="1"/>
          <p:nvPr/>
        </p:nvSpPr>
        <p:spPr>
          <a:xfrm>
            <a:off x="6754368" y="3023276"/>
            <a:ext cx="5302708" cy="464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normAutofit/>
          </a:bodyPr>
          <a:lstStyle/>
          <a:p>
            <a:pPr marL="235131" indent="-235131" algn="l" defTabSz="1300480">
              <a:lnSpc>
                <a:spcPct val="95000"/>
              </a:lnSpc>
              <a:spcBef>
                <a:spcPts val="1900"/>
              </a:spcBef>
              <a:buClr>
                <a:srgbClr val="6F6F74"/>
              </a:buClr>
              <a:buSzPct val="80000"/>
              <a:buFont typeface="Arial"/>
              <a:buChar char="•"/>
              <a:defRPr sz="1800">
                <a:solidFill>
                  <a:srgbClr val="000000"/>
                </a:solidFill>
                <a:latin typeface="Calibri"/>
                <a:ea typeface="Calibri"/>
                <a:cs typeface="Calibri"/>
                <a:sym typeface="Calibri"/>
              </a:defRPr>
            </a:pPr>
            <a:r>
              <a:t>Supercharging the Git Commit Graph</a:t>
            </a:r>
            <a:endParaRPr spc="10"/>
          </a:p>
          <a:p>
            <a:pPr marL="518159" lvl="1"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9"/>
              </a:rPr>
              <a:t>Part I</a:t>
            </a:r>
          </a:p>
          <a:p>
            <a:pPr marL="518159" lvl="1"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0"/>
              </a:rPr>
              <a:t>Part II</a:t>
            </a:r>
          </a:p>
          <a:p>
            <a:pPr marL="518159" lvl="1"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1"/>
              </a:rPr>
              <a:t>Part III</a:t>
            </a:r>
          </a:p>
          <a:p>
            <a:pPr marL="518159" lvl="1"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2"/>
              </a:rPr>
              <a:t>Part IV</a:t>
            </a:r>
          </a:p>
          <a:p>
            <a:pPr marL="235131" indent="-235131" algn="l" defTabSz="1300480">
              <a:lnSpc>
                <a:spcPct val="95000"/>
              </a:lnSpc>
              <a:spcBef>
                <a:spcPts val="1900"/>
              </a:spcBef>
              <a:buClr>
                <a:srgbClr val="6F6F74"/>
              </a:buClr>
              <a:buSzPct val="80000"/>
              <a:buFont typeface="Arial"/>
              <a:buChar char="•"/>
              <a:defRPr sz="1800">
                <a:solidFill>
                  <a:srgbClr val="000000"/>
                </a:solidFill>
                <a:latin typeface="Calibri"/>
                <a:ea typeface="Calibri"/>
                <a:cs typeface="Calibri"/>
                <a:sym typeface="Calibri"/>
              </a:defRPr>
            </a:pPr>
            <a:r>
              <a:rPr u="sng">
                <a:solidFill>
                  <a:srgbClr val="67AABF"/>
                </a:solidFill>
                <a:uFill>
                  <a:solidFill>
                    <a:srgbClr val="67AABF"/>
                  </a:solidFill>
                </a:uFill>
                <a:hlinkClick r:id="rId13"/>
              </a:rPr>
              <a:t>Exploring new frontiers for Git push performance</a:t>
            </a:r>
            <a:endParaRPr spc="12"/>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929" name="Picture 2" descr="Picture 2"/>
          <p:cNvPicPr>
            <a:picLocks noChangeAspect="1"/>
          </p:cNvPicPr>
          <p:nvPr/>
        </p:nvPicPr>
        <p:blipFill>
          <a:blip r:embed="rId2">
            <a:alphaModFix amt="20000"/>
            <a:extLst/>
          </a:blip>
          <a:stretch>
            <a:fillRect/>
          </a:stretch>
        </p:blipFill>
        <p:spPr>
          <a:xfrm>
            <a:off x="2242818" y="1219199"/>
            <a:ext cx="8519163" cy="7315201"/>
          </a:xfrm>
          <a:prstGeom prst="rect">
            <a:avLst/>
          </a:prstGeom>
          <a:ln w="12700">
            <a:miter lim="400000"/>
          </a:ln>
        </p:spPr>
      </p:pic>
      <p:sp>
        <p:nvSpPr>
          <p:cNvPr id="930" name="Title 1"/>
          <p:cNvSpPr txBox="1"/>
          <p:nvPr/>
        </p:nvSpPr>
        <p:spPr>
          <a:xfrm>
            <a:off x="671914" y="1706879"/>
            <a:ext cx="9490118" cy="1621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767" tIns="48767" rIns="48767" bIns="48767">
            <a:spAutoFit/>
          </a:bodyPr>
          <a:lstStyle>
            <a:lvl1pPr algn="l" defTabSz="1326566">
              <a:defRPr sz="5000" b="1" spc="-69">
                <a:solidFill>
                  <a:srgbClr val="000000"/>
                </a:solidFill>
                <a:latin typeface="Segoe UI"/>
                <a:ea typeface="Segoe UI"/>
                <a:cs typeface="Segoe UI"/>
                <a:sym typeface="Segoe UI"/>
              </a:defRPr>
            </a:lvl1pPr>
          </a:lstStyle>
          <a:p>
            <a:r>
              <a:t>Available roles and opportunities </a:t>
            </a:r>
          </a:p>
        </p:txBody>
      </p:sp>
      <p:sp>
        <p:nvSpPr>
          <p:cNvPr id="931" name="TextBox 6"/>
          <p:cNvSpPr txBox="1"/>
          <p:nvPr/>
        </p:nvSpPr>
        <p:spPr>
          <a:xfrm>
            <a:off x="5236611" y="5671654"/>
            <a:ext cx="2531578" cy="3341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lvl1pPr defTabSz="1300056">
              <a:defRPr sz="3400" b="1">
                <a:solidFill>
                  <a:srgbClr val="000000"/>
                </a:solidFill>
                <a:latin typeface="Segoe UI Semibold"/>
                <a:ea typeface="Segoe UI Semibold"/>
                <a:cs typeface="Segoe UI Semibold"/>
                <a:sym typeface="Segoe UI Semibold"/>
              </a:defRPr>
            </a:lvl1pPr>
          </a:lstStyle>
          <a:p>
            <a:r>
              <a:t>SE &amp; Program Manager (PM) Internship </a:t>
            </a:r>
            <a:endParaRPr sz="2800"/>
          </a:p>
        </p:txBody>
      </p:sp>
      <p:sp>
        <p:nvSpPr>
          <p:cNvPr id="932" name="TextBox 7"/>
          <p:cNvSpPr txBox="1"/>
          <p:nvPr/>
        </p:nvSpPr>
        <p:spPr>
          <a:xfrm>
            <a:off x="918315" y="5671654"/>
            <a:ext cx="3005837" cy="1779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lvl1pPr defTabSz="1300056">
              <a:defRPr sz="3400" b="1">
                <a:solidFill>
                  <a:srgbClr val="000000"/>
                </a:solidFill>
                <a:latin typeface="Segoe UI Semibold"/>
                <a:ea typeface="Segoe UI Semibold"/>
                <a:cs typeface="Segoe UI Semibold"/>
                <a:sym typeface="Segoe UI Semibold"/>
              </a:defRPr>
            </a:lvl1pPr>
          </a:lstStyle>
          <a:p>
            <a:r>
              <a:t>Explore Microsoft</a:t>
            </a:r>
            <a:endParaRPr sz="2800"/>
          </a:p>
        </p:txBody>
      </p:sp>
      <p:sp>
        <p:nvSpPr>
          <p:cNvPr id="933" name="TextBox 8"/>
          <p:cNvSpPr txBox="1"/>
          <p:nvPr/>
        </p:nvSpPr>
        <p:spPr>
          <a:xfrm>
            <a:off x="9753861" y="5671654"/>
            <a:ext cx="2314400" cy="1779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2989" tIns="152989" rIns="152989" bIns="152989">
            <a:spAutoFit/>
          </a:bodyPr>
          <a:lstStyle/>
          <a:p>
            <a:pPr defTabSz="1300056">
              <a:defRPr sz="3400" b="1">
                <a:solidFill>
                  <a:srgbClr val="000000"/>
                </a:solidFill>
                <a:latin typeface="Segoe UI Semibold"/>
                <a:ea typeface="Segoe UI Semibold"/>
                <a:cs typeface="Segoe UI Semibold"/>
                <a:sym typeface="Segoe UI Semibold"/>
              </a:defRPr>
            </a:pPr>
            <a:r>
              <a:t>Full-Time </a:t>
            </a:r>
          </a:p>
          <a:p>
            <a:pPr defTabSz="1300056">
              <a:defRPr sz="3400" b="1">
                <a:solidFill>
                  <a:srgbClr val="000000"/>
                </a:solidFill>
                <a:latin typeface="Segoe UI Semibold"/>
                <a:ea typeface="Segoe UI Semibold"/>
                <a:cs typeface="Segoe UI Semibold"/>
                <a:sym typeface="Segoe UI Semibold"/>
              </a:defRPr>
            </a:pPr>
            <a:r>
              <a:t>SE &amp; PM </a:t>
            </a:r>
            <a:endParaRPr sz="2800"/>
          </a:p>
        </p:txBody>
      </p:sp>
      <p:pic>
        <p:nvPicPr>
          <p:cNvPr id="934" name="Picture 9" descr="Picture 9"/>
          <p:cNvPicPr>
            <a:picLocks noChangeAspect="1"/>
          </p:cNvPicPr>
          <p:nvPr/>
        </p:nvPicPr>
        <p:blipFill>
          <a:blip r:embed="rId3">
            <a:extLst/>
          </a:blip>
          <a:stretch>
            <a:fillRect/>
          </a:stretch>
        </p:blipFill>
        <p:spPr>
          <a:xfrm>
            <a:off x="1327983" y="2723440"/>
            <a:ext cx="1898594" cy="2682242"/>
          </a:xfrm>
          <a:prstGeom prst="rect">
            <a:avLst/>
          </a:prstGeom>
          <a:ln w="12700">
            <a:miter lim="400000"/>
          </a:ln>
        </p:spPr>
      </p:pic>
      <p:pic>
        <p:nvPicPr>
          <p:cNvPr id="935" name="Picture 10" descr="Picture 10"/>
          <p:cNvPicPr>
            <a:picLocks noChangeAspect="1"/>
          </p:cNvPicPr>
          <p:nvPr/>
        </p:nvPicPr>
        <p:blipFill>
          <a:blip r:embed="rId4">
            <a:extLst/>
          </a:blip>
          <a:stretch>
            <a:fillRect/>
          </a:stretch>
        </p:blipFill>
        <p:spPr>
          <a:xfrm>
            <a:off x="5578263" y="2761548"/>
            <a:ext cx="1898595" cy="2682243"/>
          </a:xfrm>
          <a:prstGeom prst="rect">
            <a:avLst/>
          </a:prstGeom>
          <a:ln w="12700">
            <a:miter lim="400000"/>
          </a:ln>
        </p:spPr>
      </p:pic>
      <p:pic>
        <p:nvPicPr>
          <p:cNvPr id="936" name="Picture 11" descr="Picture 11"/>
          <p:cNvPicPr>
            <a:picLocks noChangeAspect="1"/>
          </p:cNvPicPr>
          <p:nvPr/>
        </p:nvPicPr>
        <p:blipFill>
          <a:blip r:embed="rId5">
            <a:extLst/>
          </a:blip>
          <a:stretch>
            <a:fillRect/>
          </a:stretch>
        </p:blipFill>
        <p:spPr>
          <a:xfrm>
            <a:off x="9961763" y="2761550"/>
            <a:ext cx="1898594" cy="2682241"/>
          </a:xfrm>
          <a:prstGeom prst="rect">
            <a:avLst/>
          </a:prstGeom>
          <a:ln w="12700">
            <a:miter lim="400000"/>
          </a:ln>
        </p:spPr>
      </p:pic>
      <p:sp>
        <p:nvSpPr>
          <p:cNvPr id="937" name="TextBox 12"/>
          <p:cNvSpPr txBox="1"/>
          <p:nvPr/>
        </p:nvSpPr>
        <p:spPr>
          <a:xfrm>
            <a:off x="623146" y="7343758"/>
            <a:ext cx="42672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1300433">
              <a:defRPr sz="1800">
                <a:solidFill>
                  <a:srgbClr val="000000"/>
                </a:solidFill>
                <a:latin typeface="Segoe UI"/>
                <a:ea typeface="Segoe UI"/>
                <a:cs typeface="Segoe UI"/>
                <a:sym typeface="Segoe UI"/>
              </a:defRPr>
            </a:pPr>
            <a:r>
              <a:t>Links to these applications are also found at </a:t>
            </a:r>
            <a:r>
              <a:rPr u="sng">
                <a:solidFill>
                  <a:srgbClr val="67AABF"/>
                </a:solidFill>
                <a:uFill>
                  <a:solidFill>
                    <a:srgbClr val="67AABF"/>
                  </a:solidFill>
                </a:uFill>
                <a:hlinkClick r:id="rId6"/>
              </a:rPr>
              <a:t>https://microsoft.com/university</a:t>
            </a:r>
            <a:r>
              <a:t> </a:t>
            </a:r>
          </a:p>
        </p:txBody>
      </p:sp>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39" name="Title 1"/>
          <p:cNvSpPr txBox="1">
            <a:spLocks noGrp="1"/>
          </p:cNvSpPr>
          <p:nvPr>
            <p:ph type="title"/>
          </p:nvPr>
        </p:nvSpPr>
        <p:spPr>
          <a:xfrm>
            <a:off x="1217507" y="1869439"/>
            <a:ext cx="10566398" cy="633424"/>
          </a:xfrm>
          <a:prstGeom prst="rect">
            <a:avLst/>
          </a:prstGeom>
        </p:spPr>
        <p:txBody>
          <a:bodyPr/>
          <a:lstStyle/>
          <a:p>
            <a:pPr defTabSz="910336">
              <a:defRPr sz="3780" spc="-96"/>
            </a:pPr>
            <a:r>
              <a:t>Bonus! Tags: pointers to </a:t>
            </a:r>
            <a:r>
              <a:rPr i="1"/>
              <a:t>anything</a:t>
            </a:r>
          </a:p>
        </p:txBody>
      </p:sp>
      <p:pic>
        <p:nvPicPr>
          <p:cNvPr id="940"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943" name="Arrow: Pentagon 2"/>
          <p:cNvGrpSpPr/>
          <p:nvPr/>
        </p:nvGrpSpPr>
        <p:grpSpPr>
          <a:xfrm>
            <a:off x="3122506" y="3276600"/>
            <a:ext cx="704428" cy="318348"/>
            <a:chOff x="0" y="67394"/>
            <a:chExt cx="704426" cy="318346"/>
          </a:xfrm>
        </p:grpSpPr>
        <p:sp>
          <p:nvSpPr>
            <p:cNvPr id="941"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942" name="t1"/>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t1</a:t>
              </a:r>
            </a:p>
          </p:txBody>
        </p:sp>
      </p:grpSp>
      <p:grpSp>
        <p:nvGrpSpPr>
          <p:cNvPr id="946" name="Arrow: Pentagon 4"/>
          <p:cNvGrpSpPr/>
          <p:nvPr/>
        </p:nvGrpSpPr>
        <p:grpSpPr>
          <a:xfrm>
            <a:off x="4917439" y="5112173"/>
            <a:ext cx="704428" cy="318348"/>
            <a:chOff x="0" y="67394"/>
            <a:chExt cx="704426" cy="318346"/>
          </a:xfrm>
        </p:grpSpPr>
        <p:sp>
          <p:nvSpPr>
            <p:cNvPr id="944"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945" name="t2"/>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t2</a:t>
              </a:r>
            </a:p>
          </p:txBody>
        </p:sp>
      </p:grpSp>
      <p:grpSp>
        <p:nvGrpSpPr>
          <p:cNvPr id="949" name="Arrow: Pentagon 6"/>
          <p:cNvGrpSpPr/>
          <p:nvPr/>
        </p:nvGrpSpPr>
        <p:grpSpPr>
          <a:xfrm>
            <a:off x="9828107" y="7161107"/>
            <a:ext cx="704427" cy="318347"/>
            <a:chOff x="0" y="67394"/>
            <a:chExt cx="704426" cy="318346"/>
          </a:xfrm>
        </p:grpSpPr>
        <p:sp>
          <p:nvSpPr>
            <p:cNvPr id="947"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endParaRPr/>
            </a:p>
          </p:txBody>
        </p:sp>
        <p:sp>
          <p:nvSpPr>
            <p:cNvPr id="948" name="t3"/>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r>
                <a:t>t3</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1" name="Commit graph"/>
          <p:cNvSpPr txBox="1">
            <a:spLocks noGrp="1"/>
          </p:cNvSpPr>
          <p:nvPr>
            <p:ph type="title"/>
          </p:nvPr>
        </p:nvSpPr>
        <p:spPr>
          <a:prstGeom prst="rect">
            <a:avLst/>
          </a:prstGeom>
        </p:spPr>
        <p:txBody>
          <a:bodyPr/>
          <a:lstStyle/>
          <a:p>
            <a:r>
              <a:rPr>
                <a:solidFill>
                  <a:schemeClr val="bg1"/>
                </a:solidFill>
              </a:rPr>
              <a:t>Commit graph</a:t>
            </a:r>
          </a:p>
        </p:txBody>
      </p:sp>
      <p:pic>
        <p:nvPicPr>
          <p:cNvPr id="302" name="Image" descr="Image"/>
          <p:cNvPicPr>
            <a:picLocks noChangeAspect="1"/>
          </p:cNvPicPr>
          <p:nvPr/>
        </p:nvPicPr>
        <p:blipFill>
          <a:blip r:embed="rId3">
            <a:extLst/>
          </a:blip>
          <a:stretch>
            <a:fillRect/>
          </a:stretch>
        </p:blipFill>
        <p:spPr>
          <a:xfrm>
            <a:off x="1804821" y="2431812"/>
            <a:ext cx="9395158" cy="7011996"/>
          </a:xfrm>
          <a:prstGeom prst="rect">
            <a:avLst/>
          </a:prstGeom>
          <a:ln w="12700">
            <a:miter lim="400000"/>
          </a:ln>
        </p:spPr>
      </p:pic>
      <p:sp>
        <p:nvSpPr>
          <p:cNvPr id="303" name="files"/>
          <p:cNvSpPr/>
          <p:nvPr/>
        </p:nvSpPr>
        <p:spPr>
          <a:xfrm>
            <a:off x="605736" y="8621482"/>
            <a:ext cx="1473331" cy="822430"/>
          </a:xfrm>
          <a:prstGeom prst="wedgeEllipseCallout">
            <a:avLst>
              <a:gd name="adj1" fmla="val 118614"/>
              <a:gd name="adj2" fmla="val -43106"/>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files</a:t>
            </a:r>
          </a:p>
        </p:txBody>
      </p:sp>
      <p:sp>
        <p:nvSpPr>
          <p:cNvPr id="304" name="folders"/>
          <p:cNvSpPr/>
          <p:nvPr/>
        </p:nvSpPr>
        <p:spPr>
          <a:xfrm>
            <a:off x="10770493" y="8210319"/>
            <a:ext cx="1864278" cy="822431"/>
          </a:xfrm>
          <a:prstGeom prst="wedgeEllipseCallout">
            <a:avLst>
              <a:gd name="adj1" fmla="val -76223"/>
              <a:gd name="adj2" fmla="val -80518"/>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folders</a:t>
            </a:r>
          </a:p>
        </p:txBody>
      </p:sp>
      <p:sp>
        <p:nvSpPr>
          <p:cNvPr id="305" name="commits"/>
          <p:cNvSpPr/>
          <p:nvPr/>
        </p:nvSpPr>
        <p:spPr>
          <a:xfrm>
            <a:off x="362325" y="3700080"/>
            <a:ext cx="2160553" cy="822431"/>
          </a:xfrm>
          <a:prstGeom prst="wedgeEllipseCallout">
            <a:avLst>
              <a:gd name="adj1" fmla="val 69108"/>
              <a:gd name="adj2" fmla="val 57847"/>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commits</a:t>
            </a:r>
          </a:p>
        </p:txBody>
      </p:sp>
      <p:sp>
        <p:nvSpPr>
          <p:cNvPr id="306" name="named pointers"/>
          <p:cNvSpPr/>
          <p:nvPr/>
        </p:nvSpPr>
        <p:spPr>
          <a:xfrm>
            <a:off x="10512392" y="4394413"/>
            <a:ext cx="2122417" cy="1543464"/>
          </a:xfrm>
          <a:prstGeom prst="wedgeEllipseCallout">
            <a:avLst>
              <a:gd name="adj1" fmla="val -76223"/>
              <a:gd name="adj2" fmla="val -68513"/>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named pointers</a:t>
            </a:r>
          </a:p>
        </p:txBody>
      </p:sp>
      <p:sp>
        <p:nvSpPr>
          <p:cNvPr id="307" name="pointers"/>
          <p:cNvSpPr/>
          <p:nvPr/>
        </p:nvSpPr>
        <p:spPr>
          <a:xfrm>
            <a:off x="4379912" y="2237218"/>
            <a:ext cx="2122417" cy="946896"/>
          </a:xfrm>
          <a:prstGeom prst="wedgeEllipseCallout">
            <a:avLst>
              <a:gd name="adj1" fmla="val 41681"/>
              <a:gd name="adj2" fmla="val 179836"/>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pointers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1" name="Persisting and recording changes"/>
          <p:cNvSpPr txBox="1">
            <a:spLocks noGrp="1"/>
          </p:cNvSpPr>
          <p:nvPr>
            <p:ph type="title"/>
          </p:nvPr>
        </p:nvSpPr>
        <p:spPr>
          <a:prstGeom prst="rect">
            <a:avLst/>
          </a:prstGeom>
        </p:spPr>
        <p:txBody>
          <a:bodyPr/>
          <a:lstStyle/>
          <a:p>
            <a:r>
              <a:rPr>
                <a:solidFill>
                  <a:schemeClr val="bg1"/>
                </a:solidFill>
              </a:rPr>
              <a:t>Persisting and recording changes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3" name="Locally changing files"/>
          <p:cNvSpPr txBox="1">
            <a:spLocks noGrp="1"/>
          </p:cNvSpPr>
          <p:nvPr>
            <p:ph type="title"/>
          </p:nvPr>
        </p:nvSpPr>
        <p:spPr>
          <a:prstGeom prst="rect">
            <a:avLst/>
          </a:prstGeom>
        </p:spPr>
        <p:txBody>
          <a:bodyPr/>
          <a:lstStyle/>
          <a:p>
            <a:r>
              <a:rPr>
                <a:solidFill>
                  <a:schemeClr val="bg1"/>
                </a:solidFill>
              </a:rPr>
              <a:t>Locally changing files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2">
            <a:extLst/>
          </a:blip>
          <a:stretch>
            <a:fillRect/>
          </a:stretch>
        </p:blipFill>
        <p:spPr>
          <a:xfrm>
            <a:off x="1533077" y="678236"/>
            <a:ext cx="9938646" cy="8957273"/>
          </a:xfrm>
          <a:prstGeom prst="rect">
            <a:avLst/>
          </a:prstGeom>
          <a:ln w="12700">
            <a:miter lim="400000"/>
          </a:ln>
        </p:spPr>
      </p:pic>
      <p:sp>
        <p:nvSpPr>
          <p:cNvPr id="316"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8"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0" name="git add…"/>
          <p:cNvSpPr txBox="1">
            <a:spLocks noGrp="1"/>
          </p:cNvSpPr>
          <p:nvPr>
            <p:ph type="title"/>
          </p:nvPr>
        </p:nvSpPr>
        <p:spPr>
          <a:xfrm>
            <a:off x="1270000" y="2258322"/>
            <a:ext cx="10464800" cy="5236956"/>
          </a:xfrm>
          <a:prstGeom prst="rect">
            <a:avLst/>
          </a:prstGeom>
        </p:spPr>
        <p:txBody>
          <a:bodyPr/>
          <a:lstStyle/>
          <a:p>
            <a:r>
              <a:rPr>
                <a:solidFill>
                  <a:schemeClr val="bg1"/>
                </a:solidFill>
              </a:rPr>
              <a:t>git add </a:t>
            </a:r>
          </a:p>
          <a:p>
            <a:endParaRPr>
              <a:solidFill>
                <a:schemeClr val="bg1"/>
              </a:solidFill>
            </a:endParaRPr>
          </a:p>
          <a:p>
            <a:r>
              <a:rPr>
                <a:solidFill>
                  <a:schemeClr val="bg1"/>
                </a:solidFill>
              </a:rPr>
              <a:t>indicating that files are of interest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
        <p:nvSpPr>
          <p:cNvPr id="325"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1536700" y="673100"/>
            <a:ext cx="9964608" cy="89789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7"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48"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49"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29" name="atualizar arquivo anteriormente colocado no stage, mudança recente vai pro commit ou nao?…"/>
          <p:cNvSpPr txBox="1">
            <a:spLocks noGrp="1"/>
          </p:cNvSpPr>
          <p:nvPr>
            <p:ph type="title"/>
          </p:nvPr>
        </p:nvSpPr>
        <p:spPr>
          <a:xfrm>
            <a:off x="1270000" y="254000"/>
            <a:ext cx="10464800" cy="7525032"/>
          </a:xfrm>
          <a:prstGeom prst="rect">
            <a:avLst/>
          </a:prstGeom>
        </p:spPr>
        <p:txBody>
          <a:bodyPr/>
          <a:lstStyle/>
          <a:p>
            <a:pPr marL="888999" indent="-571499" algn="l">
              <a:lnSpc>
                <a:spcPct val="80000"/>
              </a:lnSpc>
              <a:spcBef>
                <a:spcPts val="4800"/>
              </a:spcBef>
              <a:buSzPct val="171000"/>
              <a:buChar char="•"/>
              <a:defRPr sz="3400"/>
            </a:pPr>
            <a:r>
              <a:rPr>
                <a:solidFill>
                  <a:schemeClr val="bg1"/>
                </a:solidFill>
              </a:rPr>
              <a:t>atualizar arquivo anteriormente colocado no stage, mudança recente vai pro commit ou nao?</a:t>
            </a:r>
          </a:p>
          <a:p>
            <a:pPr marL="888999" indent="-571499" algn="l">
              <a:lnSpc>
                <a:spcPct val="80000"/>
              </a:lnSpc>
              <a:spcBef>
                <a:spcPts val="4800"/>
              </a:spcBef>
              <a:buSzPct val="171000"/>
              <a:defRPr sz="3400"/>
            </a:pPr>
            <a:r>
              <a:rPr>
                <a:solidFill>
                  <a:schemeClr val="bg1"/>
                </a:solidFill>
              </a:rPr>
              <a:t>tem que dar add de novo, ou dar commit com -a</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1" name="git commit…"/>
          <p:cNvSpPr txBox="1">
            <a:spLocks noGrp="1"/>
          </p:cNvSpPr>
          <p:nvPr>
            <p:ph type="title"/>
          </p:nvPr>
        </p:nvSpPr>
        <p:spPr>
          <a:prstGeom prst="rect">
            <a:avLst/>
          </a:prstGeom>
        </p:spPr>
        <p:txBody>
          <a:bodyPr/>
          <a:lstStyle/>
          <a:p>
            <a:r>
              <a:rPr>
                <a:solidFill>
                  <a:schemeClr val="bg1"/>
                </a:solidFill>
              </a:rPr>
              <a:t>git commit</a:t>
            </a:r>
          </a:p>
          <a:p>
            <a:endParaRPr>
              <a:solidFill>
                <a:schemeClr val="bg1"/>
              </a:solidFill>
            </a:endParaRPr>
          </a:p>
          <a:p>
            <a:r>
              <a:rPr>
                <a:solidFill>
                  <a:schemeClr val="bg1"/>
                </a:solidFill>
              </a:rPr>
              <a:t>recording changes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3" name="Image" descr="Image"/>
          <p:cNvPicPr>
            <a:picLocks noChangeAspect="1"/>
          </p:cNvPicPr>
          <p:nvPr/>
        </p:nvPicPr>
        <p:blipFill>
          <a:blip r:embed="rId2">
            <a:extLst/>
          </a:blip>
          <a:stretch>
            <a:fillRect/>
          </a:stretch>
        </p:blipFill>
        <p:spPr>
          <a:xfrm>
            <a:off x="1536700" y="673100"/>
            <a:ext cx="9964608" cy="8978900"/>
          </a:xfrm>
          <a:prstGeom prst="rect">
            <a:avLst/>
          </a:prstGeom>
          <a:ln w="12700">
            <a:miter lim="400000"/>
          </a:ln>
        </p:spPr>
      </p:pic>
      <p:sp>
        <p:nvSpPr>
          <p:cNvPr id="334"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536700" y="673100"/>
            <a:ext cx="9969500" cy="8985079"/>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1601864" y="4850475"/>
            <a:ext cx="7541550" cy="4754118"/>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1601864" y="149006"/>
            <a:ext cx="6228811" cy="4648821"/>
          </a:xfrm>
          <a:prstGeom prst="rect">
            <a:avLst/>
          </a:prstGeom>
          <a:ln w="12700">
            <a:miter lim="400000"/>
          </a:ln>
        </p:spPr>
      </p:pic>
      <p:sp>
        <p:nvSpPr>
          <p:cNvPr id="342" name="Connection Line"/>
          <p:cNvSpPr/>
          <p:nvPr/>
        </p:nvSpPr>
        <p:spPr>
          <a:xfrm>
            <a:off x="184054" y="3172598"/>
            <a:ext cx="1061409" cy="3453075"/>
          </a:xfrm>
          <a:custGeom>
            <a:avLst/>
            <a:gdLst/>
            <a:ahLst/>
            <a:cxnLst>
              <a:cxn ang="0">
                <a:pos x="wd2" y="hd2"/>
              </a:cxn>
              <a:cxn ang="5400000">
                <a:pos x="wd2" y="hd2"/>
              </a:cxn>
              <a:cxn ang="10800000">
                <a:pos x="wd2" y="hd2"/>
              </a:cxn>
              <a:cxn ang="16200000">
                <a:pos x="wd2" y="hd2"/>
              </a:cxn>
            </a:cxnLst>
            <a:rect l="0" t="0" r="r" b="b"/>
            <a:pathLst>
              <a:path w="16236" h="21600" extrusionOk="0">
                <a:moveTo>
                  <a:pt x="13333" y="0"/>
                </a:moveTo>
                <a:cubicBezTo>
                  <a:pt x="-5364" y="7376"/>
                  <a:pt x="-4396" y="14576"/>
                  <a:pt x="16236" y="21600"/>
                </a:cubicBezTo>
              </a:path>
            </a:pathLst>
          </a:custGeom>
          <a:ln w="139700">
            <a:solidFill>
              <a:schemeClr val="accent1"/>
            </a:solidFill>
            <a:miter lim="400000"/>
            <a:tailEnd type="triangle"/>
          </a:ln>
        </p:spPr>
        <p:txBody>
          <a:bodyPr/>
          <a:lstStyle/>
          <a:p>
            <a:endParaRPr/>
          </a:p>
        </p:txBody>
      </p:sp>
      <p:sp>
        <p:nvSpPr>
          <p:cNvPr id="341" name="named pointers are updated"/>
          <p:cNvSpPr/>
          <p:nvPr/>
        </p:nvSpPr>
        <p:spPr>
          <a:xfrm>
            <a:off x="9143413" y="3122331"/>
            <a:ext cx="3305720" cy="1821357"/>
          </a:xfrm>
          <a:prstGeom prst="wedgeEllipseCallout">
            <a:avLst>
              <a:gd name="adj1" fmla="val -49436"/>
              <a:gd name="adj2" fmla="val 66387"/>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named pointers are updated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4" name="Could select subset of changes that are in the stage area"/>
          <p:cNvSpPr txBox="1">
            <a:spLocks noGrp="1"/>
          </p:cNvSpPr>
          <p:nvPr>
            <p:ph type="title"/>
          </p:nvPr>
        </p:nvSpPr>
        <p:spPr>
          <a:prstGeom prst="rect">
            <a:avLst/>
          </a:prstGeom>
        </p:spPr>
        <p:txBody>
          <a:bodyPr/>
          <a:lstStyle/>
          <a:p>
            <a:r>
              <a:rPr>
                <a:solidFill>
                  <a:schemeClr val="bg1"/>
                </a:solidFill>
              </a:rPr>
              <a:t>Could select subset of changes that are in the stage area</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 name="git commit -a…"/>
          <p:cNvSpPr txBox="1">
            <a:spLocks noGrp="1"/>
          </p:cNvSpPr>
          <p:nvPr>
            <p:ph type="title"/>
          </p:nvPr>
        </p:nvSpPr>
        <p:spPr>
          <a:prstGeom prst="rect">
            <a:avLst/>
          </a:prstGeom>
        </p:spPr>
        <p:txBody>
          <a:bodyPr/>
          <a:lstStyle/>
          <a:p>
            <a:r>
              <a:rPr>
                <a:solidFill>
                  <a:schemeClr val="bg1"/>
                </a:solidFill>
              </a:rPr>
              <a:t>git commit -a</a:t>
            </a:r>
          </a:p>
          <a:p>
            <a:endParaRPr>
              <a:solidFill>
                <a:schemeClr val="bg1"/>
              </a:solidFill>
            </a:endParaRPr>
          </a:p>
          <a:p>
            <a:r>
              <a:rPr>
                <a:solidFill>
                  <a:schemeClr val="bg1"/>
                </a:solidFill>
              </a:rPr>
              <a:t>combining commands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
        <p:nvSpPr>
          <p:cNvPr id="351"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1536700" y="673100"/>
            <a:ext cx="9969500" cy="8985079"/>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5" name="Collaborating"/>
          <p:cNvSpPr txBox="1">
            <a:spLocks noGrp="1"/>
          </p:cNvSpPr>
          <p:nvPr>
            <p:ph type="title"/>
          </p:nvPr>
        </p:nvSpPr>
        <p:spPr>
          <a:prstGeom prst="rect">
            <a:avLst/>
          </a:prstGeom>
        </p:spPr>
        <p:txBody>
          <a:bodyPr/>
          <a:lstStyle/>
          <a:p>
            <a:r>
              <a:rPr>
                <a:solidFill>
                  <a:schemeClr val="bg1"/>
                </a:solidFill>
              </a:rPr>
              <a:t>Collaborating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1" name="Configuration management 1,…"/>
          <p:cNvSpPr txBox="1">
            <a:spLocks noGrp="1"/>
          </p:cNvSpPr>
          <p:nvPr>
            <p:ph type="title"/>
          </p:nvPr>
        </p:nvSpPr>
        <p:spPr>
          <a:prstGeom prst="rect">
            <a:avLst/>
          </a:prstGeom>
        </p:spPr>
        <p:txBody>
          <a:bodyPr>
            <a:normAutofit fontScale="90000"/>
          </a:bodyPr>
          <a:lstStyle/>
          <a:p>
            <a:pPr defTabSz="467359">
              <a:defRPr sz="6720"/>
            </a:pPr>
            <a:r>
              <a:rPr>
                <a:solidFill>
                  <a:schemeClr val="bg1"/>
                </a:solidFill>
              </a:rPr>
              <a:t>Configuration management 1,</a:t>
            </a:r>
          </a:p>
          <a:p>
            <a:pPr defTabSz="467359">
              <a:defRPr sz="6720"/>
            </a:pPr>
            <a:r>
              <a:rPr>
                <a:solidFill>
                  <a:schemeClr val="bg1"/>
                </a:solidFill>
              </a:rPr>
              <a:t>basic concepts and operations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7" name="At creation time, local and remote commit histories are identical"/>
          <p:cNvSpPr txBox="1">
            <a:spLocks noGrp="1"/>
          </p:cNvSpPr>
          <p:nvPr>
            <p:ph type="title"/>
          </p:nvPr>
        </p:nvSpPr>
        <p:spPr>
          <a:xfrm>
            <a:off x="1270000" y="2327256"/>
            <a:ext cx="10464800" cy="5099088"/>
          </a:xfrm>
          <a:prstGeom prst="rect">
            <a:avLst/>
          </a:prstGeom>
        </p:spPr>
        <p:txBody>
          <a:bodyPr/>
          <a:lstStyle/>
          <a:p>
            <a:r>
              <a:rPr>
                <a:solidFill>
                  <a:schemeClr val="bg1"/>
                </a:solidFill>
              </a:rPr>
              <a:t>At creation time, local and remote commit histories are identical</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59" name="Image" descr="Image"/>
          <p:cNvPicPr>
            <a:picLocks noChangeAspect="1"/>
          </p:cNvPicPr>
          <p:nvPr/>
        </p:nvPicPr>
        <p:blipFill>
          <a:blip r:embed="rId2">
            <a:extLst/>
          </a:blip>
          <a:stretch>
            <a:fillRect/>
          </a:stretch>
        </p:blipFill>
        <p:spPr>
          <a:xfrm>
            <a:off x="2990850" y="3201063"/>
            <a:ext cx="7073900" cy="6375401"/>
          </a:xfrm>
          <a:prstGeom prst="rect">
            <a:avLst/>
          </a:prstGeom>
          <a:ln w="12700">
            <a:miter lim="400000"/>
          </a:ln>
        </p:spPr>
      </p:pic>
      <p:pic>
        <p:nvPicPr>
          <p:cNvPr id="360"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2" name="But history might have evolved in the local repository"/>
          <p:cNvSpPr txBox="1">
            <a:spLocks noGrp="1"/>
          </p:cNvSpPr>
          <p:nvPr>
            <p:ph type="title"/>
          </p:nvPr>
        </p:nvSpPr>
        <p:spPr>
          <a:xfrm>
            <a:off x="1270000" y="2327256"/>
            <a:ext cx="10464800" cy="5099088"/>
          </a:xfrm>
          <a:prstGeom prst="rect">
            <a:avLst/>
          </a:prstGeom>
        </p:spPr>
        <p:txBody>
          <a:bodyPr/>
          <a:lstStyle/>
          <a:p>
            <a:r>
              <a:rPr>
                <a:solidFill>
                  <a:schemeClr val="bg1"/>
                </a:solidFill>
              </a:rPr>
              <a:t>But history might have evolved in the local repository</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4" name="Image" descr="Image"/>
          <p:cNvPicPr>
            <a:picLocks noChangeAspect="1"/>
          </p:cNvPicPr>
          <p:nvPr/>
        </p:nvPicPr>
        <p:blipFill>
          <a:blip r:embed="rId2">
            <a:extLst/>
          </a:blip>
          <a:stretch>
            <a:fillRect/>
          </a:stretch>
        </p:blipFill>
        <p:spPr>
          <a:xfrm>
            <a:off x="2990850" y="184150"/>
            <a:ext cx="7023100" cy="2578100"/>
          </a:xfrm>
          <a:prstGeom prst="rect">
            <a:avLst/>
          </a:prstGeom>
          <a:ln w="12700">
            <a:miter lim="400000"/>
          </a:ln>
        </p:spPr>
      </p:pic>
      <p:pic>
        <p:nvPicPr>
          <p:cNvPr id="365" name="Image" descr="Image"/>
          <p:cNvPicPr>
            <a:picLocks noChangeAspect="1"/>
          </p:cNvPicPr>
          <p:nvPr/>
        </p:nvPicPr>
        <p:blipFill>
          <a:blip r:embed="rId3">
            <a:extLst/>
          </a:blip>
          <a:stretch>
            <a:fillRect/>
          </a:stretch>
        </p:blipFill>
        <p:spPr>
          <a:xfrm>
            <a:off x="2984500" y="3200400"/>
            <a:ext cx="7073900" cy="6375400"/>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7" name="git push…"/>
          <p:cNvSpPr txBox="1">
            <a:spLocks noGrp="1"/>
          </p:cNvSpPr>
          <p:nvPr>
            <p:ph type="title"/>
          </p:nvPr>
        </p:nvSpPr>
        <p:spPr>
          <a:xfrm>
            <a:off x="1270000" y="2327256"/>
            <a:ext cx="10464800" cy="5099088"/>
          </a:xfrm>
          <a:prstGeom prst="rect">
            <a:avLst/>
          </a:prstGeom>
        </p:spPr>
        <p:txBody>
          <a:bodyPr/>
          <a:lstStyle/>
          <a:p>
            <a:r>
              <a:rPr>
                <a:solidFill>
                  <a:schemeClr val="bg1"/>
                </a:solidFill>
              </a:rPr>
              <a:t>git push</a:t>
            </a:r>
          </a:p>
          <a:p>
            <a:endParaRPr>
              <a:solidFill>
                <a:schemeClr val="bg1"/>
              </a:solidFill>
            </a:endParaRPr>
          </a:p>
          <a:p>
            <a:r>
              <a:rPr>
                <a:solidFill>
                  <a:schemeClr val="bg1"/>
                </a:solidFill>
              </a:rPr>
              <a:t>sending changes to a remote repository</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69" name="Image" descr="Image"/>
          <p:cNvPicPr>
            <a:picLocks noChangeAspect="1"/>
          </p:cNvPicPr>
          <p:nvPr/>
        </p:nvPicPr>
        <p:blipFill>
          <a:blip r:embed="rId2">
            <a:extLst/>
          </a:blip>
          <a:stretch>
            <a:fillRect/>
          </a:stretch>
        </p:blipFill>
        <p:spPr>
          <a:xfrm>
            <a:off x="2990850" y="184150"/>
            <a:ext cx="7023100" cy="2578100"/>
          </a:xfrm>
          <a:prstGeom prst="rect">
            <a:avLst/>
          </a:prstGeom>
          <a:ln w="12700">
            <a:miter lim="400000"/>
          </a:ln>
        </p:spPr>
      </p:pic>
      <p:pic>
        <p:nvPicPr>
          <p:cNvPr id="370" name="Image" descr="Image"/>
          <p:cNvPicPr>
            <a:picLocks noChangeAspect="1"/>
          </p:cNvPicPr>
          <p:nvPr/>
        </p:nvPicPr>
        <p:blipFill>
          <a:blip r:embed="rId3">
            <a:extLst/>
          </a:blip>
          <a:stretch>
            <a:fillRect/>
          </a:stretch>
        </p:blipFill>
        <p:spPr>
          <a:xfrm>
            <a:off x="2984500" y="3200400"/>
            <a:ext cx="7073900" cy="6375400"/>
          </a:xfrm>
          <a:prstGeom prst="rect">
            <a:avLst/>
          </a:prstGeom>
          <a:ln w="12700">
            <a:miter lim="400000"/>
          </a:ln>
        </p:spPr>
      </p:pic>
      <p:sp>
        <p:nvSpPr>
          <p:cNvPr id="371" name="Arrow"/>
          <p:cNvSpPr/>
          <p:nvPr/>
        </p:nvSpPr>
        <p:spPr>
          <a:xfrm>
            <a:off x="11714041" y="8998778"/>
            <a:ext cx="961222" cy="520701"/>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3" name="Image" descr="Image"/>
          <p:cNvPicPr>
            <a:picLocks noChangeAspect="1"/>
          </p:cNvPicPr>
          <p:nvPr/>
        </p:nvPicPr>
        <p:blipFill>
          <a:blip r:embed="rId2">
            <a:extLst/>
          </a:blip>
          <a:stretch>
            <a:fillRect/>
          </a:stretch>
        </p:blipFill>
        <p:spPr>
          <a:xfrm>
            <a:off x="2984500" y="3200400"/>
            <a:ext cx="7073900" cy="6375400"/>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2997200" y="190500"/>
            <a:ext cx="7035800" cy="25908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6" name="But history might have evolved in the remote repository"/>
          <p:cNvSpPr txBox="1">
            <a:spLocks noGrp="1"/>
          </p:cNvSpPr>
          <p:nvPr>
            <p:ph type="title"/>
          </p:nvPr>
        </p:nvSpPr>
        <p:spPr>
          <a:xfrm>
            <a:off x="1270000" y="2327256"/>
            <a:ext cx="10464800" cy="5099088"/>
          </a:xfrm>
          <a:prstGeom prst="rect">
            <a:avLst/>
          </a:prstGeom>
        </p:spPr>
        <p:txBody>
          <a:bodyPr/>
          <a:lstStyle/>
          <a:p>
            <a:r>
              <a:rPr>
                <a:solidFill>
                  <a:schemeClr val="bg1"/>
                </a:solidFill>
              </a:rPr>
              <a:t>But history might have evolved in the remote repository</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0" name="Image" descr="Image"/>
          <p:cNvPicPr>
            <a:picLocks noChangeAspect="1"/>
          </p:cNvPicPr>
          <p:nvPr/>
        </p:nvPicPr>
        <p:blipFill>
          <a:blip r:embed="rId2">
            <a:extLst/>
          </a:blip>
          <a:stretch>
            <a:fillRect/>
          </a:stretch>
        </p:blipFill>
        <p:spPr>
          <a:xfrm>
            <a:off x="2997200" y="190500"/>
            <a:ext cx="7035800" cy="2590800"/>
          </a:xfrm>
          <a:prstGeom prst="rect">
            <a:avLst/>
          </a:prstGeom>
          <a:ln w="12700">
            <a:miter lim="400000"/>
          </a:ln>
        </p:spPr>
      </p:pic>
      <p:pic>
        <p:nvPicPr>
          <p:cNvPr id="381" name="Image" descr="Image"/>
          <p:cNvPicPr>
            <a:picLocks noChangeAspect="1"/>
          </p:cNvPicPr>
          <p:nvPr/>
        </p:nvPicPr>
        <p:blipFill>
          <a:blip r:embed="rId3">
            <a:extLst/>
          </a:blip>
          <a:stretch>
            <a:fillRect/>
          </a:stretch>
        </p:blipFill>
        <p:spPr>
          <a:xfrm>
            <a:off x="2990850" y="3201063"/>
            <a:ext cx="7073900" cy="637540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3" name="git pull…"/>
          <p:cNvSpPr txBox="1">
            <a:spLocks noGrp="1"/>
          </p:cNvSpPr>
          <p:nvPr>
            <p:ph type="title"/>
          </p:nvPr>
        </p:nvSpPr>
        <p:spPr>
          <a:xfrm>
            <a:off x="1270000" y="2327256"/>
            <a:ext cx="10464800" cy="5099088"/>
          </a:xfrm>
          <a:prstGeom prst="rect">
            <a:avLst/>
          </a:prstGeom>
        </p:spPr>
        <p:txBody>
          <a:bodyPr/>
          <a:lstStyle/>
          <a:p>
            <a:r>
              <a:rPr>
                <a:solidFill>
                  <a:schemeClr val="bg1"/>
                </a:solidFill>
              </a:rPr>
              <a:t>git pull</a:t>
            </a:r>
          </a:p>
          <a:p>
            <a:endParaRPr>
              <a:solidFill>
                <a:schemeClr val="bg1"/>
              </a:solidFill>
            </a:endParaRPr>
          </a:p>
          <a:p>
            <a:r>
              <a:rPr>
                <a:solidFill>
                  <a:schemeClr val="bg1"/>
                </a:solidFill>
              </a:rPr>
              <a:t>getting changes from a remote repository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3" name="Software and system development is often done in teams!"/>
          <p:cNvSpPr txBox="1">
            <a:spLocks noGrp="1"/>
          </p:cNvSpPr>
          <p:nvPr>
            <p:ph type="title"/>
          </p:nvPr>
        </p:nvSpPr>
        <p:spPr>
          <a:prstGeom prst="rect">
            <a:avLst/>
          </a:prstGeom>
        </p:spPr>
        <p:txBody>
          <a:bodyPr/>
          <a:lstStyle/>
          <a:p>
            <a:r>
              <a:rPr>
                <a:solidFill>
                  <a:schemeClr val="bg1"/>
                </a:solidFill>
              </a:rPr>
              <a:t>Software and system development is often done in teams!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87" name="Image" descr="Image"/>
          <p:cNvPicPr>
            <a:picLocks noChangeAspect="1"/>
          </p:cNvPicPr>
          <p:nvPr/>
        </p:nvPicPr>
        <p:blipFill>
          <a:blip r:embed="rId2">
            <a:extLst/>
          </a:blip>
          <a:stretch>
            <a:fillRect/>
          </a:stretch>
        </p:blipFill>
        <p:spPr>
          <a:xfrm>
            <a:off x="2997200" y="190500"/>
            <a:ext cx="7035800" cy="2590800"/>
          </a:xfrm>
          <a:prstGeom prst="rect">
            <a:avLst/>
          </a:prstGeom>
          <a:ln w="12700">
            <a:miter lim="400000"/>
          </a:ln>
        </p:spPr>
      </p:pic>
      <p:pic>
        <p:nvPicPr>
          <p:cNvPr id="388" name="Image" descr="Image"/>
          <p:cNvPicPr>
            <a:picLocks noChangeAspect="1"/>
          </p:cNvPicPr>
          <p:nvPr/>
        </p:nvPicPr>
        <p:blipFill>
          <a:blip r:embed="rId3">
            <a:extLst/>
          </a:blip>
          <a:stretch>
            <a:fillRect/>
          </a:stretch>
        </p:blipFill>
        <p:spPr>
          <a:xfrm>
            <a:off x="2990850" y="3201063"/>
            <a:ext cx="7073900" cy="6375401"/>
          </a:xfrm>
          <a:prstGeom prst="rect">
            <a:avLst/>
          </a:prstGeom>
          <a:ln w="12700">
            <a:miter lim="400000"/>
          </a:ln>
        </p:spPr>
      </p:pic>
      <p:sp>
        <p:nvSpPr>
          <p:cNvPr id="389" name="Arrow"/>
          <p:cNvSpPr/>
          <p:nvPr/>
        </p:nvSpPr>
        <p:spPr>
          <a:xfrm>
            <a:off x="11714041" y="9011478"/>
            <a:ext cx="961222" cy="520701"/>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1" name="Image" descr="Image"/>
          <p:cNvPicPr>
            <a:picLocks noChangeAspect="1"/>
          </p:cNvPicPr>
          <p:nvPr/>
        </p:nvPicPr>
        <p:blipFill>
          <a:blip r:embed="rId2">
            <a:extLst/>
          </a:blip>
          <a:stretch>
            <a:fillRect/>
          </a:stretch>
        </p:blipFill>
        <p:spPr>
          <a:xfrm>
            <a:off x="2984500" y="3200400"/>
            <a:ext cx="7073900" cy="6375400"/>
          </a:xfrm>
          <a:prstGeom prst="rect">
            <a:avLst/>
          </a:prstGeom>
          <a:ln w="12700">
            <a:miter lim="400000"/>
          </a:ln>
        </p:spPr>
      </p:pic>
      <p:pic>
        <p:nvPicPr>
          <p:cNvPr id="392" name="Image" descr="Image"/>
          <p:cNvPicPr>
            <a:picLocks noChangeAspect="1"/>
          </p:cNvPicPr>
          <p:nvPr/>
        </p:nvPicPr>
        <p:blipFill>
          <a:blip r:embed="rId3">
            <a:extLst/>
          </a:blip>
          <a:stretch>
            <a:fillRect/>
          </a:stretch>
        </p:blipFill>
        <p:spPr>
          <a:xfrm>
            <a:off x="2997200" y="190500"/>
            <a:ext cx="7035800" cy="2590800"/>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4" name="When you don’t have write access to the remote repository…"/>
          <p:cNvSpPr txBox="1">
            <a:spLocks noGrp="1"/>
          </p:cNvSpPr>
          <p:nvPr>
            <p:ph type="title"/>
          </p:nvPr>
        </p:nvSpPr>
        <p:spPr>
          <a:xfrm>
            <a:off x="1270000" y="2327256"/>
            <a:ext cx="10464800" cy="5099088"/>
          </a:xfrm>
          <a:prstGeom prst="rect">
            <a:avLst/>
          </a:prstGeom>
        </p:spPr>
        <p:txBody>
          <a:bodyPr/>
          <a:lstStyle/>
          <a:p>
            <a:r>
              <a:rPr>
                <a:solidFill>
                  <a:schemeClr val="bg1"/>
                </a:solidFill>
              </a:rPr>
              <a:t>When you don’t have write access to the remote repository…</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6" name="Create your own remote repository, a fork"/>
          <p:cNvSpPr txBox="1">
            <a:spLocks noGrp="1"/>
          </p:cNvSpPr>
          <p:nvPr>
            <p:ph type="title"/>
          </p:nvPr>
        </p:nvSpPr>
        <p:spPr>
          <a:xfrm>
            <a:off x="1270000" y="2327256"/>
            <a:ext cx="10464800" cy="5099088"/>
          </a:xfrm>
          <a:prstGeom prst="rect">
            <a:avLst/>
          </a:prstGeom>
        </p:spPr>
        <p:txBody>
          <a:bodyPr/>
          <a:lstStyle/>
          <a:p>
            <a:r>
              <a:rPr>
                <a:solidFill>
                  <a:schemeClr val="bg1"/>
                </a:solidFill>
              </a:rPr>
              <a:t>Create your own remote repository, a fork</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8" name="Image" descr="Image"/>
          <p:cNvPicPr>
            <a:picLocks noChangeAspect="1"/>
          </p:cNvPicPr>
          <p:nvPr/>
        </p:nvPicPr>
        <p:blipFill>
          <a:blip r:embed="rId2">
            <a:extLst/>
          </a:blip>
          <a:stretch>
            <a:fillRect/>
          </a:stretch>
        </p:blipFill>
        <p:spPr>
          <a:xfrm>
            <a:off x="-1" y="1661152"/>
            <a:ext cx="13004801" cy="2416193"/>
          </a:xfrm>
          <a:prstGeom prst="rect">
            <a:avLst/>
          </a:prstGeom>
          <a:ln w="12700">
            <a:miter lim="400000"/>
          </a:ln>
        </p:spPr>
      </p:pic>
      <p:sp>
        <p:nvSpPr>
          <p:cNvPr id="399" name="Arrow"/>
          <p:cNvSpPr/>
          <p:nvPr/>
        </p:nvSpPr>
        <p:spPr>
          <a:xfrm rot="5400000">
            <a:off x="5761439" y="4812525"/>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pic>
        <p:nvPicPr>
          <p:cNvPr id="400" name="Image" descr="Image"/>
          <p:cNvPicPr>
            <a:picLocks noChangeAspect="1"/>
          </p:cNvPicPr>
          <p:nvPr/>
        </p:nvPicPr>
        <p:blipFill>
          <a:blip r:embed="rId4">
            <a:extLst/>
          </a:blip>
          <a:stretch>
            <a:fillRect/>
          </a:stretch>
        </p:blipFill>
        <p:spPr>
          <a:xfrm>
            <a:off x="0" y="5553485"/>
            <a:ext cx="13004801" cy="2416194"/>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2" name="Push to fork…"/>
          <p:cNvSpPr txBox="1">
            <a:spLocks noGrp="1"/>
          </p:cNvSpPr>
          <p:nvPr>
            <p:ph type="title"/>
          </p:nvPr>
        </p:nvSpPr>
        <p:spPr>
          <a:xfrm>
            <a:off x="1270000" y="1664810"/>
            <a:ext cx="10464800" cy="6423980"/>
          </a:xfrm>
          <a:prstGeom prst="rect">
            <a:avLst/>
          </a:prstGeom>
        </p:spPr>
        <p:txBody>
          <a:bodyPr/>
          <a:lstStyle/>
          <a:p>
            <a:r>
              <a:rPr>
                <a:solidFill>
                  <a:schemeClr val="bg1"/>
                </a:solidFill>
              </a:rPr>
              <a:t>Push to fork</a:t>
            </a:r>
          </a:p>
          <a:p>
            <a:endParaRPr>
              <a:solidFill>
                <a:schemeClr val="bg1"/>
              </a:solidFill>
            </a:endParaRPr>
          </a:p>
          <a:p>
            <a:r>
              <a:rPr>
                <a:solidFill>
                  <a:schemeClr val="bg1"/>
                </a:solidFill>
              </a:rPr>
              <a:t>Create and send Pull Request </a:t>
            </a:r>
          </a:p>
          <a:p>
            <a:r>
              <a:rPr>
                <a:solidFill>
                  <a:schemeClr val="bg1"/>
                </a:solidFill>
              </a:rPr>
              <a:t>(from fork to remote)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4" name="Pull request collaboration model"/>
          <p:cNvSpPr txBox="1">
            <a:spLocks noGrp="1"/>
          </p:cNvSpPr>
          <p:nvPr>
            <p:ph type="title"/>
          </p:nvPr>
        </p:nvSpPr>
        <p:spPr>
          <a:xfrm>
            <a:off x="1270000" y="2327256"/>
            <a:ext cx="10464800" cy="5099088"/>
          </a:xfrm>
          <a:prstGeom prst="rect">
            <a:avLst/>
          </a:prstGeom>
        </p:spPr>
        <p:txBody>
          <a:bodyPr/>
          <a:lstStyle/>
          <a:p>
            <a:r>
              <a:rPr>
                <a:solidFill>
                  <a:schemeClr val="bg1"/>
                </a:solidFill>
              </a:rPr>
              <a:t>Pull request collaboration model</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6" name="Image" descr="Image"/>
          <p:cNvPicPr>
            <a:picLocks noChangeAspect="1"/>
          </p:cNvPicPr>
          <p:nvPr/>
        </p:nvPicPr>
        <p:blipFill>
          <a:blip r:embed="rId3">
            <a:extLst/>
          </a:blip>
          <a:stretch>
            <a:fillRect/>
          </a:stretch>
        </p:blipFill>
        <p:spPr>
          <a:xfrm>
            <a:off x="0" y="1296364"/>
            <a:ext cx="13004800" cy="7160872"/>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2"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5" name="Team members contribute to the same artifacts"/>
          <p:cNvSpPr txBox="1">
            <a:spLocks noGrp="1"/>
          </p:cNvSpPr>
          <p:nvPr>
            <p:ph type="title"/>
          </p:nvPr>
        </p:nvSpPr>
        <p:spPr>
          <a:prstGeom prst="rect">
            <a:avLst/>
          </a:prstGeom>
        </p:spPr>
        <p:txBody>
          <a:bodyPr/>
          <a:lstStyle/>
          <a:p>
            <a:r>
              <a:rPr>
                <a:solidFill>
                  <a:schemeClr val="bg1"/>
                </a:solidFill>
              </a:rPr>
              <a:t>Team members contribute to the same artifacts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6" name="Configuration management 1,…"/>
          <p:cNvSpPr txBox="1">
            <a:spLocks noGrp="1"/>
          </p:cNvSpPr>
          <p:nvPr>
            <p:ph type="title"/>
          </p:nvPr>
        </p:nvSpPr>
        <p:spPr>
          <a:prstGeom prst="rect">
            <a:avLst/>
          </a:prstGeom>
        </p:spPr>
        <p:txBody>
          <a:bodyPr/>
          <a:lstStyle/>
          <a:p>
            <a:pPr defTabSz="467359">
              <a:defRPr sz="6720"/>
            </a:pPr>
            <a:r>
              <a:rPr>
                <a:solidFill>
                  <a:schemeClr val="bg1"/>
                </a:solidFill>
              </a:rPr>
              <a:t>Configuration management 1,</a:t>
            </a:r>
          </a:p>
          <a:p>
            <a:pPr defTabSz="467359">
              <a:defRPr sz="6720"/>
            </a:pPr>
            <a:r>
              <a:rPr>
                <a:solidFill>
                  <a:schemeClr val="bg1"/>
                </a:solidFill>
              </a:rPr>
              <a:t>basic concepts and operations</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8" name="Configuration management 2, advanced concepts and operations"/>
          <p:cNvSpPr txBox="1">
            <a:spLocks noGrp="1"/>
          </p:cNvSpPr>
          <p:nvPr>
            <p:ph type="title"/>
          </p:nvPr>
        </p:nvSpPr>
        <p:spPr>
          <a:prstGeom prst="rect">
            <a:avLst/>
          </a:prstGeom>
        </p:spPr>
        <p:txBody>
          <a:bodyPr/>
          <a:lstStyle>
            <a:lvl1pPr defTabSz="560831">
              <a:defRPr sz="8064"/>
            </a:lvl1pPr>
          </a:lstStyle>
          <a:p>
            <a:r>
              <a:rPr>
                <a:solidFill>
                  <a:schemeClr val="bg1"/>
                </a:solidFill>
              </a:rPr>
              <a:t>Configuration management 2, advanced concepts and operations</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0" name="What if the changes you are making are tentative or risky?…"/>
          <p:cNvSpPr txBox="1">
            <a:spLocks noGrp="1"/>
          </p:cNvSpPr>
          <p:nvPr>
            <p:ph type="title"/>
          </p:nvPr>
        </p:nvSpPr>
        <p:spPr>
          <a:xfrm>
            <a:off x="1270000" y="410211"/>
            <a:ext cx="10464800" cy="8933178"/>
          </a:xfrm>
          <a:prstGeom prst="rect">
            <a:avLst/>
          </a:prstGeom>
        </p:spPr>
        <p:txBody>
          <a:bodyPr/>
          <a:lstStyle/>
          <a:p>
            <a:r>
              <a:rPr>
                <a:solidFill>
                  <a:schemeClr val="bg1"/>
                </a:solidFill>
              </a:rPr>
              <a:t>What if the changes you are making are tentative or risky?</a:t>
            </a:r>
          </a:p>
          <a:p>
            <a:endParaRPr>
              <a:solidFill>
                <a:schemeClr val="bg1"/>
              </a:solidFill>
            </a:endParaRPr>
          </a:p>
          <a:p>
            <a:r>
              <a:rPr>
                <a:solidFill>
                  <a:schemeClr val="bg1"/>
                </a:solidFill>
              </a:rPr>
              <a:t>And you don’t want to compromise other tasks and developers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4" name="Supporting independent  (parallel) development"/>
          <p:cNvSpPr txBox="1">
            <a:spLocks noGrp="1"/>
          </p:cNvSpPr>
          <p:nvPr>
            <p:ph type="title"/>
          </p:nvPr>
        </p:nvSpPr>
        <p:spPr>
          <a:prstGeom prst="rect">
            <a:avLst/>
          </a:prstGeom>
        </p:spPr>
        <p:txBody>
          <a:bodyPr/>
          <a:lstStyle/>
          <a:p>
            <a:r>
              <a:rPr>
                <a:solidFill>
                  <a:schemeClr val="bg1"/>
                </a:solidFill>
              </a:rPr>
              <a:t>Supporting independent  (parallel) development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6" name="Naturally supported with local repositories"/>
          <p:cNvSpPr txBox="1">
            <a:spLocks noGrp="1"/>
          </p:cNvSpPr>
          <p:nvPr>
            <p:ph type="title"/>
          </p:nvPr>
        </p:nvSpPr>
        <p:spPr>
          <a:prstGeom prst="rect">
            <a:avLst/>
          </a:prstGeom>
        </p:spPr>
        <p:txBody>
          <a:bodyPr/>
          <a:lstStyle/>
          <a:p>
            <a:r>
              <a:rPr>
                <a:solidFill>
                  <a:schemeClr val="bg1"/>
                </a:solidFill>
              </a:rPr>
              <a:t>Naturally supported with local repositories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28" name="Image" descr="Image"/>
          <p:cNvPicPr>
            <a:picLocks noChangeAspect="1"/>
          </p:cNvPicPr>
          <p:nvPr/>
        </p:nvPicPr>
        <p:blipFill>
          <a:blip r:embed="rId3">
            <a:extLst/>
          </a:blip>
          <a:stretch>
            <a:fillRect/>
          </a:stretch>
        </p:blipFill>
        <p:spPr>
          <a:xfrm>
            <a:off x="0" y="1296364"/>
            <a:ext cx="13004800" cy="7160872"/>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2" name="But can we also support independence locally?"/>
          <p:cNvSpPr txBox="1">
            <a:spLocks noGrp="1"/>
          </p:cNvSpPr>
          <p:nvPr>
            <p:ph type="title"/>
          </p:nvPr>
        </p:nvSpPr>
        <p:spPr>
          <a:prstGeom prst="rect">
            <a:avLst/>
          </a:prstGeom>
        </p:spPr>
        <p:txBody>
          <a:bodyPr/>
          <a:lstStyle/>
          <a:p>
            <a:r>
              <a:rPr>
                <a:solidFill>
                  <a:schemeClr val="bg1"/>
                </a:solidFill>
              </a:rPr>
              <a:t>But can we also support independence locally?</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4" name="git branch…"/>
          <p:cNvSpPr txBox="1">
            <a:spLocks noGrp="1"/>
          </p:cNvSpPr>
          <p:nvPr>
            <p:ph type="title"/>
          </p:nvPr>
        </p:nvSpPr>
        <p:spPr>
          <a:xfrm>
            <a:off x="1270000" y="1144137"/>
            <a:ext cx="10464800" cy="7465326"/>
          </a:xfrm>
          <a:prstGeom prst="rect">
            <a:avLst/>
          </a:prstGeom>
        </p:spPr>
        <p:txBody>
          <a:bodyPr/>
          <a:lstStyle/>
          <a:p>
            <a:r>
              <a:rPr>
                <a:solidFill>
                  <a:schemeClr val="bg1"/>
                </a:solidFill>
              </a:rPr>
              <a:t>git branch</a:t>
            </a:r>
          </a:p>
          <a:p>
            <a:endParaRPr>
              <a:solidFill>
                <a:schemeClr val="bg1"/>
              </a:solidFill>
            </a:endParaRPr>
          </a:p>
          <a:p>
            <a:r>
              <a:rPr>
                <a:solidFill>
                  <a:schemeClr val="bg1"/>
                </a:solidFill>
              </a:rPr>
              <a:t>branches as pointers</a:t>
            </a:r>
          </a:p>
          <a:p>
            <a:endParaRPr>
              <a:solidFill>
                <a:schemeClr val="bg1"/>
              </a:solidFill>
            </a:endParaRPr>
          </a:p>
          <a:p>
            <a:r>
              <a:rPr>
                <a:solidFill>
                  <a:schemeClr val="bg1"/>
                </a:solidFill>
              </a:rPr>
              <a:t>multiple development lines</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958066" y="1962003"/>
            <a:ext cx="5748908" cy="5829594"/>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2958066" y="1962003"/>
            <a:ext cx="7607491" cy="571055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7" name="Productivity and quality problems sharing requirements, source code, etc. via..."/>
          <p:cNvSpPr txBox="1">
            <a:spLocks noGrp="1"/>
          </p:cNvSpPr>
          <p:nvPr>
            <p:ph type="title"/>
          </p:nvPr>
        </p:nvSpPr>
        <p:spPr>
          <a:xfrm>
            <a:off x="1270000" y="254000"/>
            <a:ext cx="10464800" cy="3651151"/>
          </a:xfrm>
          <a:prstGeom prst="rect">
            <a:avLst/>
          </a:prstGeom>
        </p:spPr>
        <p:txBody>
          <a:bodyPr>
            <a:normAutofit fontScale="90000"/>
          </a:bodyPr>
          <a:lstStyle>
            <a:lvl1pPr defTabSz="426466">
              <a:defRPr sz="6424"/>
            </a:lvl1pPr>
          </a:lstStyle>
          <a:p>
            <a:r>
              <a:rPr>
                <a:solidFill>
                  <a:schemeClr val="bg1"/>
                </a:solidFill>
              </a:rPr>
              <a:t>Productivity and quality problems sharing requirements, source code, etc. via...</a:t>
            </a:r>
          </a:p>
        </p:txBody>
      </p:sp>
      <p:sp>
        <p:nvSpPr>
          <p:cNvPr id="258" name="email…"/>
          <p:cNvSpPr txBox="1">
            <a:spLocks noGrp="1"/>
          </p:cNvSpPr>
          <p:nvPr>
            <p:ph type="body" idx="1"/>
          </p:nvPr>
        </p:nvSpPr>
        <p:spPr>
          <a:xfrm>
            <a:off x="1270000" y="3111500"/>
            <a:ext cx="10464800" cy="5715000"/>
          </a:xfrm>
          <a:prstGeom prst="rect">
            <a:avLst/>
          </a:prstGeom>
        </p:spPr>
        <p:txBody>
          <a:bodyPr/>
          <a:lstStyle/>
          <a:p>
            <a:pPr marL="943428" indent="-625928">
              <a:defRPr sz="4600"/>
            </a:pPr>
            <a:r>
              <a:rPr>
                <a:solidFill>
                  <a:schemeClr val="bg1"/>
                </a:solidFill>
              </a:rPr>
              <a:t>email</a:t>
            </a:r>
          </a:p>
          <a:p>
            <a:pPr marL="943428" indent="-625928">
              <a:defRPr sz="4600"/>
            </a:pPr>
            <a:r>
              <a:rPr>
                <a:solidFill>
                  <a:schemeClr val="bg1"/>
                </a:solidFill>
              </a:rPr>
              <a:t>dropbox</a:t>
            </a:r>
          </a:p>
          <a:p>
            <a:pPr marL="943428" indent="-625928">
              <a:defRPr sz="4600"/>
            </a:pPr>
            <a:r>
              <a:rPr>
                <a:solidFill>
                  <a:schemeClr val="bg1"/>
                </a:solidFill>
              </a:rPr>
              <a:t>google docs</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0" name="git checkout…"/>
          <p:cNvSpPr txBox="1">
            <a:spLocks noGrp="1"/>
          </p:cNvSpPr>
          <p:nvPr>
            <p:ph type="title"/>
          </p:nvPr>
        </p:nvSpPr>
        <p:spPr>
          <a:prstGeom prst="rect">
            <a:avLst/>
          </a:prstGeom>
        </p:spPr>
        <p:txBody>
          <a:bodyPr/>
          <a:lstStyle/>
          <a:p>
            <a:r>
              <a:rPr>
                <a:solidFill>
                  <a:schemeClr val="bg1"/>
                </a:solidFill>
              </a:rPr>
              <a:t>git checkout</a:t>
            </a:r>
          </a:p>
          <a:p>
            <a:endParaRPr>
              <a:solidFill>
                <a:schemeClr val="bg1"/>
              </a:solidFill>
            </a:endParaRPr>
          </a:p>
          <a:p>
            <a:r>
              <a:rPr>
                <a:solidFill>
                  <a:schemeClr val="bg1"/>
                </a:solidFill>
              </a:rPr>
              <a:t>changing branches</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44" name="Screen Shot 2021-04-20 at 16.03.58.png" descr="Screen Shot 2021-04-20 at 16.03.58.png"/>
          <p:cNvPicPr>
            <a:picLocks noChangeAspect="1"/>
          </p:cNvPicPr>
          <p:nvPr/>
        </p:nvPicPr>
        <p:blipFill>
          <a:blip r:embed="rId2">
            <a:extLst/>
          </a:blip>
          <a:stretch>
            <a:fillRect/>
          </a:stretch>
        </p:blipFill>
        <p:spPr>
          <a:xfrm>
            <a:off x="1943100" y="2179688"/>
            <a:ext cx="9118600" cy="4203701"/>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46" name="Image" descr="Image"/>
          <p:cNvPicPr>
            <a:picLocks noChangeAspect="1"/>
          </p:cNvPicPr>
          <p:nvPr/>
        </p:nvPicPr>
        <p:blipFill>
          <a:blip r:embed="rId2">
            <a:extLst/>
          </a:blip>
          <a:stretch>
            <a:fillRect/>
          </a:stretch>
        </p:blipFill>
        <p:spPr>
          <a:xfrm>
            <a:off x="2958066" y="1962003"/>
            <a:ext cx="7607491" cy="5710558"/>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48" name="Image" descr="Image"/>
          <p:cNvPicPr>
            <a:picLocks noChangeAspect="1"/>
          </p:cNvPicPr>
          <p:nvPr/>
        </p:nvPicPr>
        <p:blipFill>
          <a:blip r:embed="rId2">
            <a:extLst/>
          </a:blip>
          <a:stretch>
            <a:fillRect/>
          </a:stretch>
        </p:blipFill>
        <p:spPr>
          <a:xfrm>
            <a:off x="3037535" y="1812998"/>
            <a:ext cx="7448553" cy="5765373"/>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0" name="evolving a branch by creating new commits"/>
          <p:cNvSpPr txBox="1">
            <a:spLocks noGrp="1"/>
          </p:cNvSpPr>
          <p:nvPr>
            <p:ph type="title"/>
          </p:nvPr>
        </p:nvSpPr>
        <p:spPr>
          <a:prstGeom prst="rect">
            <a:avLst/>
          </a:prstGeom>
        </p:spPr>
        <p:txBody>
          <a:bodyPr/>
          <a:lstStyle/>
          <a:p>
            <a:r>
              <a:rPr>
                <a:solidFill>
                  <a:schemeClr val="bg1"/>
                </a:solidFill>
              </a:rPr>
              <a:t>evolving a branch by creating new commits</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2" name="Image" descr="Image"/>
          <p:cNvPicPr>
            <a:picLocks noChangeAspect="1"/>
          </p:cNvPicPr>
          <p:nvPr/>
        </p:nvPicPr>
        <p:blipFill>
          <a:blip r:embed="rId2">
            <a:extLst/>
          </a:blip>
          <a:stretch>
            <a:fillRect/>
          </a:stretch>
        </p:blipFill>
        <p:spPr>
          <a:xfrm>
            <a:off x="3037535" y="1812998"/>
            <a:ext cx="7448553" cy="576537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extLst/>
          </a:blip>
          <a:stretch>
            <a:fillRect/>
          </a:stretch>
        </p:blipFill>
        <p:spPr>
          <a:xfrm>
            <a:off x="3180026" y="1923289"/>
            <a:ext cx="7163572" cy="5544791"/>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6" name="git checkout effect on working area"/>
          <p:cNvSpPr txBox="1">
            <a:spLocks noGrp="1"/>
          </p:cNvSpPr>
          <p:nvPr>
            <p:ph type="title"/>
          </p:nvPr>
        </p:nvSpPr>
        <p:spPr>
          <a:prstGeom prst="rect">
            <a:avLst/>
          </a:prstGeom>
        </p:spPr>
        <p:txBody>
          <a:bodyPr/>
          <a:lstStyle/>
          <a:p>
            <a:r>
              <a:rPr>
                <a:solidFill>
                  <a:schemeClr val="bg1"/>
                </a:solidFill>
              </a:rPr>
              <a:t>git checkout effect on working area</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8" name="Image" descr="Image"/>
          <p:cNvPicPr>
            <a:picLocks noChangeAspect="1"/>
          </p:cNvPicPr>
          <p:nvPr/>
        </p:nvPicPr>
        <p:blipFill>
          <a:blip r:embed="rId2">
            <a:extLst/>
          </a:blip>
          <a:stretch>
            <a:fillRect/>
          </a:stretch>
        </p:blipFill>
        <p:spPr>
          <a:xfrm>
            <a:off x="1355820" y="247650"/>
            <a:ext cx="10293161" cy="9258300"/>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0" name="Image" descr="Image"/>
          <p:cNvPicPr>
            <a:picLocks noChangeAspect="1"/>
          </p:cNvPicPr>
          <p:nvPr/>
        </p:nvPicPr>
        <p:blipFill>
          <a:blip r:embed="rId2">
            <a:extLst/>
          </a:blip>
          <a:stretch>
            <a:fillRect/>
          </a:stretch>
        </p:blipFill>
        <p:spPr>
          <a:xfrm>
            <a:off x="1366072" y="247650"/>
            <a:ext cx="10272657" cy="92583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0" name="Source code (artifact) control systems"/>
          <p:cNvSpPr txBox="1">
            <a:spLocks noGrp="1"/>
          </p:cNvSpPr>
          <p:nvPr>
            <p:ph type="title"/>
          </p:nvPr>
        </p:nvSpPr>
        <p:spPr>
          <a:prstGeom prst="rect">
            <a:avLst/>
          </a:prstGeom>
        </p:spPr>
        <p:txBody>
          <a:bodyPr/>
          <a:lstStyle/>
          <a:p>
            <a:r>
              <a:rPr>
                <a:solidFill>
                  <a:schemeClr val="bg1"/>
                </a:solidFill>
              </a:rPr>
              <a:t>Source code (artifact) control systems</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62" name="checkout para outro branch sem ter dado commit em mudança feita no working directory…"/>
          <p:cNvSpPr txBox="1"/>
          <p:nvPr/>
        </p:nvSpPr>
        <p:spPr>
          <a:xfrm>
            <a:off x="-25400" y="3481070"/>
            <a:ext cx="13055600" cy="2791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888999" indent="-571499" algn="l">
              <a:lnSpc>
                <a:spcPct val="80000"/>
              </a:lnSpc>
              <a:spcBef>
                <a:spcPts val="4800"/>
              </a:spcBef>
              <a:buSzPct val="171000"/>
              <a:buChar char="•"/>
              <a:defRPr sz="3400"/>
            </a:pPr>
            <a:r>
              <a:t>checkout para outro branch sem ter dado commit em mudança feita no working directory</a:t>
            </a:r>
          </a:p>
          <a:p>
            <a:pPr marL="888999" indent="-571499" algn="l">
              <a:lnSpc>
                <a:spcPct val="80000"/>
              </a:lnSpc>
              <a:spcBef>
                <a:spcPts val="4800"/>
              </a:spcBef>
              <a:buSzPct val="171000"/>
              <a:buChar char="•"/>
              <a:defRPr sz="3400"/>
            </a:pPr>
            <a:r>
              <a:t>“leva" mudanças para o novo branch, ou seja nao limpa a working area, so traz os arquivos do novo branch para a area, podendo dar conflito com os existentes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4" name="evolving another branch by creating new commits"/>
          <p:cNvSpPr txBox="1">
            <a:spLocks noGrp="1"/>
          </p:cNvSpPr>
          <p:nvPr>
            <p:ph type="title"/>
          </p:nvPr>
        </p:nvSpPr>
        <p:spPr>
          <a:prstGeom prst="rect">
            <a:avLst/>
          </a:prstGeom>
        </p:spPr>
        <p:txBody>
          <a:bodyPr/>
          <a:lstStyle/>
          <a:p>
            <a:r>
              <a:rPr>
                <a:solidFill>
                  <a:schemeClr val="bg1"/>
                </a:solidFill>
              </a:rPr>
              <a:t>evolving another branch by creating new commits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6" name="Image" descr="Image"/>
          <p:cNvPicPr>
            <a:picLocks noChangeAspect="1"/>
          </p:cNvPicPr>
          <p:nvPr/>
        </p:nvPicPr>
        <p:blipFill>
          <a:blip r:embed="rId2">
            <a:extLst/>
          </a:blip>
          <a:stretch>
            <a:fillRect/>
          </a:stretch>
        </p:blipFill>
        <p:spPr>
          <a:xfrm>
            <a:off x="1332239" y="1943373"/>
            <a:ext cx="7163573" cy="5544792"/>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68" name="Image" descr="Image"/>
          <p:cNvPicPr>
            <a:picLocks noChangeAspect="1"/>
          </p:cNvPicPr>
          <p:nvPr/>
        </p:nvPicPr>
        <p:blipFill>
          <a:blip r:embed="rId2">
            <a:extLst/>
          </a:blip>
          <a:stretch>
            <a:fillRect/>
          </a:stretch>
        </p:blipFill>
        <p:spPr>
          <a:xfrm>
            <a:off x="1332239" y="1961979"/>
            <a:ext cx="7163573" cy="5526186"/>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70" name="Image" descr="Image"/>
          <p:cNvPicPr>
            <a:picLocks noChangeAspect="1"/>
          </p:cNvPicPr>
          <p:nvPr/>
        </p:nvPicPr>
        <p:blipFill>
          <a:blip r:embed="rId2">
            <a:extLst/>
          </a:blip>
          <a:stretch>
            <a:fillRect/>
          </a:stretch>
        </p:blipFill>
        <p:spPr>
          <a:xfrm>
            <a:off x="1418963" y="2917295"/>
            <a:ext cx="8923692" cy="5786880"/>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2" name="Integrating code contributions"/>
          <p:cNvSpPr txBox="1">
            <a:spLocks noGrp="1"/>
          </p:cNvSpPr>
          <p:nvPr>
            <p:ph type="title"/>
          </p:nvPr>
        </p:nvSpPr>
        <p:spPr>
          <a:prstGeom prst="rect">
            <a:avLst/>
          </a:prstGeom>
        </p:spPr>
        <p:txBody>
          <a:bodyPr/>
          <a:lstStyle/>
          <a:p>
            <a:r>
              <a:rPr>
                <a:solidFill>
                  <a:schemeClr val="bg1"/>
                </a:solidFill>
              </a:rPr>
              <a:t>Integrating code contributions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4" name="git merge…"/>
          <p:cNvSpPr txBox="1">
            <a:spLocks noGrp="1"/>
          </p:cNvSpPr>
          <p:nvPr>
            <p:ph type="title"/>
          </p:nvPr>
        </p:nvSpPr>
        <p:spPr>
          <a:prstGeom prst="rect">
            <a:avLst/>
          </a:prstGeom>
        </p:spPr>
        <p:txBody>
          <a:bodyPr/>
          <a:lstStyle/>
          <a:p>
            <a:r>
              <a:rPr>
                <a:solidFill>
                  <a:schemeClr val="bg1"/>
                </a:solidFill>
              </a:rPr>
              <a:t>git merge</a:t>
            </a:r>
          </a:p>
          <a:p>
            <a:endParaRPr>
              <a:solidFill>
                <a:schemeClr val="bg1"/>
              </a:solidFill>
            </a:endParaRPr>
          </a:p>
          <a:p>
            <a:r>
              <a:rPr>
                <a:solidFill>
                  <a:schemeClr val="bg1"/>
                </a:solidFill>
              </a:rPr>
              <a:t>merging locally</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76" name="Image" descr="Image"/>
          <p:cNvPicPr>
            <a:picLocks noChangeAspect="1"/>
          </p:cNvPicPr>
          <p:nvPr/>
        </p:nvPicPr>
        <p:blipFill>
          <a:blip r:embed="rId2">
            <a:extLst/>
          </a:blip>
          <a:stretch>
            <a:fillRect/>
          </a:stretch>
        </p:blipFill>
        <p:spPr>
          <a:xfrm>
            <a:off x="317595" y="1871216"/>
            <a:ext cx="9269555" cy="6011168"/>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78" name="Image" descr="Image"/>
          <p:cNvPicPr>
            <a:picLocks noChangeAspect="1"/>
          </p:cNvPicPr>
          <p:nvPr/>
        </p:nvPicPr>
        <p:blipFill>
          <a:blip r:embed="rId2">
            <a:extLst/>
          </a:blip>
          <a:stretch>
            <a:fillRect/>
          </a:stretch>
        </p:blipFill>
        <p:spPr>
          <a:xfrm>
            <a:off x="227214" y="789577"/>
            <a:ext cx="11745688" cy="7092807"/>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0" name="multiple branches and lines…"/>
          <p:cNvSpPr txBox="1">
            <a:spLocks noGrp="1"/>
          </p:cNvSpPr>
          <p:nvPr>
            <p:ph type="title"/>
          </p:nvPr>
        </p:nvSpPr>
        <p:spPr>
          <a:xfrm>
            <a:off x="1270000" y="1750344"/>
            <a:ext cx="10464800" cy="6252912"/>
          </a:xfrm>
          <a:prstGeom prst="rect">
            <a:avLst/>
          </a:prstGeom>
        </p:spPr>
        <p:txBody>
          <a:bodyPr/>
          <a:lstStyle/>
          <a:p>
            <a:r>
              <a:rPr>
                <a:solidFill>
                  <a:schemeClr val="bg1"/>
                </a:solidFill>
              </a:rPr>
              <a:t>multiple branches and lines</a:t>
            </a:r>
          </a:p>
          <a:p>
            <a:endParaRPr>
              <a:solidFill>
                <a:schemeClr val="bg1"/>
              </a:solidFill>
            </a:endParaRPr>
          </a:p>
          <a:p>
            <a:r>
              <a:rPr>
                <a:solidFill>
                  <a:schemeClr val="bg1"/>
                </a:solidFill>
              </a:rPr>
              <a:t>multiple merges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2" name="Version Control purposes (De Rosso &amp; Jackson)"/>
          <p:cNvSpPr txBox="1">
            <a:spLocks noGrp="1"/>
          </p:cNvSpPr>
          <p:nvPr>
            <p:ph type="title"/>
          </p:nvPr>
        </p:nvSpPr>
        <p:spPr>
          <a:prstGeom prst="rect">
            <a:avLst/>
          </a:prstGeom>
        </p:spPr>
        <p:txBody>
          <a:bodyPr/>
          <a:lstStyle/>
          <a:p>
            <a:r>
              <a:rPr>
                <a:solidFill>
                  <a:schemeClr val="bg1"/>
                </a:solidFill>
              </a:rPr>
              <a:t>Version Control purposes </a:t>
            </a:r>
            <a:r>
              <a:rPr sz="4000">
                <a:solidFill>
                  <a:schemeClr val="bg1"/>
                </a:solidFill>
              </a:rPr>
              <a:t>(De Rosso &amp; Jackson)</a:t>
            </a:r>
          </a:p>
        </p:txBody>
      </p:sp>
      <p:sp>
        <p:nvSpPr>
          <p:cNvPr id="263" name="Data management: make a set of changes persistent…"/>
          <p:cNvSpPr txBox="1">
            <a:spLocks noGrp="1"/>
          </p:cNvSpPr>
          <p:nvPr>
            <p:ph type="body" idx="1"/>
          </p:nvPr>
        </p:nvSpPr>
        <p:spPr>
          <a:xfrm>
            <a:off x="1270000" y="3038002"/>
            <a:ext cx="10464800" cy="6728275"/>
          </a:xfrm>
          <a:prstGeom prst="rect">
            <a:avLst/>
          </a:prstGeom>
        </p:spPr>
        <p:txBody>
          <a:bodyPr/>
          <a:lstStyle/>
          <a:p>
            <a:r>
              <a:rPr>
                <a:solidFill>
                  <a:schemeClr val="bg1"/>
                </a:solidFill>
              </a:rPr>
              <a:t>Data management</a:t>
            </a:r>
            <a:r>
              <a:rPr>
                <a:solidFill>
                  <a:schemeClr val="bg1"/>
                </a:solidFill>
              </a:rPr>
              <a:t>: make a set of changes persistent</a:t>
            </a:r>
          </a:p>
          <a:p>
            <a:r>
              <a:rPr>
                <a:solidFill>
                  <a:schemeClr val="bg1"/>
                </a:solidFill>
              </a:rPr>
              <a:t>Change management</a:t>
            </a:r>
            <a:r>
              <a:rPr>
                <a:solidFill>
                  <a:schemeClr val="bg1"/>
                </a:solidFill>
              </a:rPr>
              <a:t>: group logically related changes, record coherent points</a:t>
            </a:r>
          </a:p>
          <a:p>
            <a:r>
              <a:rPr>
                <a:solidFill>
                  <a:schemeClr val="bg1"/>
                </a:solidFill>
              </a:rPr>
              <a:t>Collaboration</a:t>
            </a:r>
            <a:r>
              <a:rPr>
                <a:solidFill>
                  <a:schemeClr val="bg1"/>
                </a:solidFill>
              </a:rPr>
              <a:t>: synchronise changes</a:t>
            </a:r>
          </a:p>
          <a:p>
            <a:r>
              <a:rPr>
                <a:solidFill>
                  <a:schemeClr val="bg1"/>
                </a:solidFill>
              </a:rPr>
              <a:t>Parallel development</a:t>
            </a:r>
            <a:r>
              <a:rPr>
                <a:solidFill>
                  <a:schemeClr val="bg1"/>
                </a:solidFill>
              </a:rPr>
              <a:t>: isolated lines of development</a:t>
            </a:r>
          </a:p>
          <a:p>
            <a:pPr>
              <a:defRPr>
                <a:solidFill>
                  <a:srgbClr val="FEFB27"/>
                </a:solidFill>
              </a:defRPr>
            </a:pPr>
            <a:r>
              <a:rPr>
                <a:solidFill>
                  <a:schemeClr val="bg1"/>
                </a:solidFill>
              </a:rPr>
              <a:t>Disconnected operation</a:t>
            </a:r>
          </a:p>
        </p:txBody>
      </p:sp>
      <p:pic>
        <p:nvPicPr>
          <p:cNvPr id="264" name="Image" descr="Image">
            <a:hlinkClick r:id="rId3"/>
          </p:cNvPr>
          <p:cNvPicPr>
            <a:picLocks noChangeAspect="1"/>
          </p:cNvPicPr>
          <p:nvPr/>
        </p:nvPicPr>
        <p:blipFill>
          <a:blip r:embed="rId4" cstate="print">
            <a:extLst/>
          </a:blip>
          <a:stretch>
            <a:fillRect/>
          </a:stretch>
        </p:blipFill>
        <p:spPr>
          <a:xfrm>
            <a:off x="10948601" y="8225791"/>
            <a:ext cx="1994972" cy="1433474"/>
          </a:xfrm>
          <a:prstGeom prst="rect">
            <a:avLst/>
          </a:prstGeom>
          <a:ln w="12700">
            <a:miter lim="400000"/>
          </a:ln>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2" name="Image" descr="Image"/>
          <p:cNvPicPr>
            <a:picLocks noChangeAspect="1"/>
          </p:cNvPicPr>
          <p:nvPr/>
        </p:nvPicPr>
        <p:blipFill>
          <a:blip r:embed="rId2">
            <a:extLst/>
          </a:blip>
          <a:stretch>
            <a:fillRect/>
          </a:stretch>
        </p:blipFill>
        <p:spPr>
          <a:xfrm>
            <a:off x="225518" y="3587329"/>
            <a:ext cx="8933077" cy="2578942"/>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4" name="Image" descr="Image"/>
          <p:cNvPicPr>
            <a:picLocks noChangeAspect="1"/>
          </p:cNvPicPr>
          <p:nvPr/>
        </p:nvPicPr>
        <p:blipFill>
          <a:blip r:embed="rId2">
            <a:extLst/>
          </a:blip>
          <a:stretch>
            <a:fillRect/>
          </a:stretch>
        </p:blipFill>
        <p:spPr>
          <a:xfrm>
            <a:off x="225518" y="3889806"/>
            <a:ext cx="11460454" cy="3970675"/>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86" name="Image" descr="Image"/>
          <p:cNvPicPr>
            <a:picLocks noChangeAspect="1"/>
          </p:cNvPicPr>
          <p:nvPr/>
        </p:nvPicPr>
        <p:blipFill>
          <a:blip r:embed="rId2">
            <a:extLst/>
          </a:blip>
          <a:stretch>
            <a:fillRect/>
          </a:stretch>
        </p:blipFill>
        <p:spPr>
          <a:xfrm>
            <a:off x="225518" y="3363609"/>
            <a:ext cx="12553764" cy="4496872"/>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8" name="commit hashes…"/>
          <p:cNvSpPr txBox="1">
            <a:spLocks noGrp="1"/>
          </p:cNvSpPr>
          <p:nvPr>
            <p:ph type="title"/>
          </p:nvPr>
        </p:nvSpPr>
        <p:spPr>
          <a:xfrm>
            <a:off x="1270000" y="1262865"/>
            <a:ext cx="10464800" cy="7481017"/>
          </a:xfrm>
          <a:prstGeom prst="rect">
            <a:avLst/>
          </a:prstGeom>
        </p:spPr>
        <p:txBody>
          <a:bodyPr/>
          <a:lstStyle/>
          <a:p>
            <a:r>
              <a:rPr>
                <a:solidFill>
                  <a:schemeClr val="bg1"/>
                </a:solidFill>
              </a:rPr>
              <a:t>commit hashes</a:t>
            </a:r>
          </a:p>
          <a:p>
            <a:endParaRPr>
              <a:solidFill>
                <a:schemeClr val="bg1"/>
              </a:solidFill>
            </a:endParaRPr>
          </a:p>
          <a:p>
            <a:endParaRPr>
              <a:solidFill>
                <a:schemeClr val="bg1"/>
              </a:solidFill>
            </a:endParaRPr>
          </a:p>
          <a:p>
            <a:endParaRPr>
              <a:solidFill>
                <a:schemeClr val="bg1"/>
              </a:solidFill>
            </a:endParaRPr>
          </a:p>
          <a:p>
            <a:r>
              <a:rPr>
                <a:solidFill>
                  <a:schemeClr val="bg1"/>
                </a:solidFill>
              </a:rPr>
              <a:t>git checkout for branches and hashes</a:t>
            </a:r>
          </a:p>
        </p:txBody>
      </p:sp>
      <p:sp>
        <p:nvSpPr>
          <p:cNvPr id="489" name="ed7058d9fd9ef55eed72abf29752bc50aa43ac5b"/>
          <p:cNvSpPr txBox="1"/>
          <p:nvPr/>
        </p:nvSpPr>
        <p:spPr>
          <a:xfrm>
            <a:off x="2787054" y="3627575"/>
            <a:ext cx="743069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r>
              <a:t>ed7058d9fd9ef55eed72abf29752bc50aa43ac5b</a:t>
            </a:r>
          </a:p>
        </p:txBody>
      </p:sp>
      <p:sp>
        <p:nvSpPr>
          <p:cNvPr id="490" name="5fe7dfebaabc5c60f521568f96288f72dfb82c4c"/>
          <p:cNvSpPr txBox="1"/>
          <p:nvPr/>
        </p:nvSpPr>
        <p:spPr>
          <a:xfrm>
            <a:off x="2787054" y="4912992"/>
            <a:ext cx="743069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r>
              <a:t>5fe7dfebaabc5c60f521568f96288f72dfb82c4c</a:t>
            </a:r>
          </a:p>
        </p:txBody>
      </p:sp>
      <p:sp>
        <p:nvSpPr>
          <p:cNvPr id="491" name="331cd13938e1487b8fbb2dd2fe7714d4934cf274"/>
          <p:cNvSpPr txBox="1"/>
          <p:nvPr/>
        </p:nvSpPr>
        <p:spPr>
          <a:xfrm>
            <a:off x="2787054" y="4270284"/>
            <a:ext cx="743069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r>
              <a:t>331cd13938e1487b8fbb2dd2fe7714d4934cf274</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93" name="Image" descr="Image"/>
          <p:cNvPicPr>
            <a:picLocks noChangeAspect="1"/>
          </p:cNvPicPr>
          <p:nvPr/>
        </p:nvPicPr>
        <p:blipFill>
          <a:blip r:embed="rId2">
            <a:extLst/>
          </a:blip>
          <a:stretch>
            <a:fillRect/>
          </a:stretch>
        </p:blipFill>
        <p:spPr>
          <a:xfrm>
            <a:off x="225518" y="3587329"/>
            <a:ext cx="8933077" cy="2578942"/>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95" name="Image" descr="Image"/>
          <p:cNvPicPr>
            <a:picLocks noChangeAspect="1"/>
          </p:cNvPicPr>
          <p:nvPr/>
        </p:nvPicPr>
        <p:blipFill>
          <a:blip r:embed="rId2">
            <a:extLst/>
          </a:blip>
          <a:stretch>
            <a:fillRect/>
          </a:stretch>
        </p:blipFill>
        <p:spPr>
          <a:xfrm>
            <a:off x="225518" y="4337035"/>
            <a:ext cx="8933077" cy="2721438"/>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97" name="Image" descr="Image"/>
          <p:cNvPicPr>
            <a:picLocks noChangeAspect="1"/>
          </p:cNvPicPr>
          <p:nvPr/>
        </p:nvPicPr>
        <p:blipFill>
          <a:blip r:embed="rId3">
            <a:extLst/>
          </a:blip>
          <a:stretch>
            <a:fillRect/>
          </a:stretch>
        </p:blipFill>
        <p:spPr>
          <a:xfrm>
            <a:off x="225518" y="4337035"/>
            <a:ext cx="8933077" cy="4166720"/>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1" name="Image" descr="Image"/>
          <p:cNvPicPr>
            <a:picLocks noChangeAspect="1"/>
          </p:cNvPicPr>
          <p:nvPr/>
        </p:nvPicPr>
        <p:blipFill>
          <a:blip r:embed="rId2">
            <a:extLst/>
          </a:blip>
          <a:stretch>
            <a:fillRect/>
          </a:stretch>
        </p:blipFill>
        <p:spPr>
          <a:xfrm>
            <a:off x="225518" y="3889806"/>
            <a:ext cx="11460454" cy="3970675"/>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 name="merge conflicts"/>
          <p:cNvSpPr txBox="1">
            <a:spLocks noGrp="1"/>
          </p:cNvSpPr>
          <p:nvPr>
            <p:ph type="title"/>
          </p:nvPr>
        </p:nvSpPr>
        <p:spPr>
          <a:prstGeom prst="rect">
            <a:avLst/>
          </a:prstGeom>
        </p:spPr>
        <p:txBody>
          <a:bodyPr/>
          <a:lstStyle/>
          <a:p>
            <a:r>
              <a:rPr>
                <a:solidFill>
                  <a:schemeClr val="bg1"/>
                </a:solidFill>
              </a:rPr>
              <a:t>merge conflicts</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5" name="no problem when different files are changed"/>
          <p:cNvSpPr txBox="1">
            <a:spLocks noGrp="1"/>
          </p:cNvSpPr>
          <p:nvPr>
            <p:ph type="title"/>
          </p:nvPr>
        </p:nvSpPr>
        <p:spPr>
          <a:prstGeom prst="rect">
            <a:avLst/>
          </a:prstGeom>
        </p:spPr>
        <p:txBody>
          <a:bodyPr/>
          <a:lstStyle/>
          <a:p>
            <a:r>
              <a:rPr>
                <a:solidFill>
                  <a:schemeClr val="bg1"/>
                </a:solidFill>
              </a:rPr>
              <a:t>no problem when different files are changed</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4015</Words>
  <PresentationFormat>Personalizar</PresentationFormat>
  <Paragraphs>573</Paragraphs>
  <Slides>212</Slides>
  <Notes>33</Notes>
  <HiddenSlides>45</HiddenSlides>
  <MMClips>0</MMClips>
  <ScaleCrop>false</ScaleCrop>
  <HeadingPairs>
    <vt:vector size="4" baseType="variant">
      <vt:variant>
        <vt:lpstr>Tema</vt:lpstr>
      </vt:variant>
      <vt:variant>
        <vt:i4>1</vt:i4>
      </vt:variant>
      <vt:variant>
        <vt:lpstr>Títulos de slides</vt:lpstr>
      </vt:variant>
      <vt:variant>
        <vt:i4>212</vt:i4>
      </vt:variant>
    </vt:vector>
  </HeadingPairs>
  <TitlesOfParts>
    <vt:vector size="213" baseType="lpstr">
      <vt:lpstr>Black</vt:lpstr>
      <vt:lpstr>Software and systems engineering</vt:lpstr>
      <vt:lpstr>To do before class</vt:lpstr>
      <vt:lpstr>Software and systems engineering</vt:lpstr>
      <vt:lpstr>Configuration management 1, basic concepts and operations</vt:lpstr>
      <vt:lpstr>Software and system development is often done in teams!</vt:lpstr>
      <vt:lpstr>Team members contribute to the same artifacts</vt:lpstr>
      <vt:lpstr>Productivity and quality problems sharing requirements, source code, etc. via...</vt:lpstr>
      <vt:lpstr>Source code (artifact) control systems</vt:lpstr>
      <vt:lpstr>Version Control purposes (De Rosso &amp; Jackson)</vt:lpstr>
      <vt:lpstr>Slide 10</vt:lpstr>
      <vt:lpstr>Results</vt:lpstr>
      <vt:lpstr>Slide 12</vt:lpstr>
      <vt:lpstr>Slide 13</vt:lpstr>
      <vt:lpstr>Overview of main concepts</vt:lpstr>
      <vt:lpstr>Creating a local repository</vt:lpstr>
      <vt:lpstr>From scratch</vt:lpstr>
      <vt:lpstr>git init</vt:lpstr>
      <vt:lpstr>From an existing repository</vt:lpstr>
      <vt:lpstr>git clone</vt:lpstr>
      <vt:lpstr>Slide 20</vt:lpstr>
      <vt:lpstr>Slide 21</vt:lpstr>
      <vt:lpstr>Commit graph</vt:lpstr>
      <vt:lpstr>Persisting and recording changes</vt:lpstr>
      <vt:lpstr>Locally changing files</vt:lpstr>
      <vt:lpstr>Slide 25</vt:lpstr>
      <vt:lpstr>Slide 26</vt:lpstr>
      <vt:lpstr>git add   indicating that files are of interest</vt:lpstr>
      <vt:lpstr>Slide 28</vt:lpstr>
      <vt:lpstr>Slide 29</vt:lpstr>
      <vt:lpstr>atualizar arquivo anteriormente colocado no stage, mudança recente vai pro commit ou nao? tem que dar add de novo, ou dar commit com -a</vt:lpstr>
      <vt:lpstr>git commit  recording changes</vt:lpstr>
      <vt:lpstr>Slide 32</vt:lpstr>
      <vt:lpstr>Slide 33</vt:lpstr>
      <vt:lpstr>Slide 34</vt:lpstr>
      <vt:lpstr>Could select subset of changes that are in the stage area</vt:lpstr>
      <vt:lpstr>git commit -a  combining commands</vt:lpstr>
      <vt:lpstr>Slide 37</vt:lpstr>
      <vt:lpstr>Slide 38</vt:lpstr>
      <vt:lpstr>Collaborating</vt:lpstr>
      <vt:lpstr>At creation time, local and remote commit histories are identical</vt:lpstr>
      <vt:lpstr>Slide 41</vt:lpstr>
      <vt:lpstr>But history might have evolved in the local repository</vt:lpstr>
      <vt:lpstr>Slide 43</vt:lpstr>
      <vt:lpstr>git push  sending changes to a remote repository</vt:lpstr>
      <vt:lpstr>Slide 45</vt:lpstr>
      <vt:lpstr>Slide 46</vt:lpstr>
      <vt:lpstr>But history might have evolved in the remote repository</vt:lpstr>
      <vt:lpstr>Slide 48</vt:lpstr>
      <vt:lpstr>git pull  getting changes from a remote repository</vt:lpstr>
      <vt:lpstr>Slide 50</vt:lpstr>
      <vt:lpstr>Slide 51</vt:lpstr>
      <vt:lpstr>When you don’t have write access to the remote repository…</vt:lpstr>
      <vt:lpstr>Create your own remote repository, a fork</vt:lpstr>
      <vt:lpstr>Slide 54</vt:lpstr>
      <vt:lpstr>Push to fork  Create and send Pull Request  (from fork to remote)</vt:lpstr>
      <vt:lpstr>Pull request collaboration model</vt:lpstr>
      <vt:lpstr>Slide 57</vt:lpstr>
      <vt:lpstr>Take notes, now!</vt:lpstr>
      <vt:lpstr>Hands on exercises</vt:lpstr>
      <vt:lpstr>Configuration management 1, basic concepts and operations</vt:lpstr>
      <vt:lpstr>Configuration management 2, advanced concepts and operations</vt:lpstr>
      <vt:lpstr>What if the changes you are making are tentative or risky?  And you don’t want to compromise other tasks and developers</vt:lpstr>
      <vt:lpstr>Supporting independent  (parallel) development</vt:lpstr>
      <vt:lpstr>Naturally supported with local repositories</vt:lpstr>
      <vt:lpstr>Slide 65</vt:lpstr>
      <vt:lpstr>But can we also support independence locally?</vt:lpstr>
      <vt:lpstr>git branch  branches as pointers  multiple development lines</vt:lpstr>
      <vt:lpstr>Slide 68</vt:lpstr>
      <vt:lpstr>Slide 69</vt:lpstr>
      <vt:lpstr>git checkout  changing branches</vt:lpstr>
      <vt:lpstr>Slide 71</vt:lpstr>
      <vt:lpstr>Slide 72</vt:lpstr>
      <vt:lpstr>Slide 73</vt:lpstr>
      <vt:lpstr>evolving a branch by creating new commits</vt:lpstr>
      <vt:lpstr>Slide 75</vt:lpstr>
      <vt:lpstr>Slide 76</vt:lpstr>
      <vt:lpstr>git checkout effect on working area</vt:lpstr>
      <vt:lpstr>Slide 78</vt:lpstr>
      <vt:lpstr>Slide 79</vt:lpstr>
      <vt:lpstr>Slide 80</vt:lpstr>
      <vt:lpstr>evolving another branch by creating new commits</vt:lpstr>
      <vt:lpstr>Slide 82</vt:lpstr>
      <vt:lpstr>Slide 83</vt:lpstr>
      <vt:lpstr>Slide 84</vt:lpstr>
      <vt:lpstr>Integrating code contributions</vt:lpstr>
      <vt:lpstr>git merge  merging locally</vt:lpstr>
      <vt:lpstr>Slide 87</vt:lpstr>
      <vt:lpstr>Slide 88</vt:lpstr>
      <vt:lpstr>multiple branches and lines  multiple merges</vt:lpstr>
      <vt:lpstr>Slide 90</vt:lpstr>
      <vt:lpstr>Slide 91</vt:lpstr>
      <vt:lpstr>Slide 92</vt:lpstr>
      <vt:lpstr>commit hashes    git checkout for branches and hashes</vt:lpstr>
      <vt:lpstr>Slide 94</vt:lpstr>
      <vt:lpstr>Slide 95</vt:lpstr>
      <vt:lpstr>Slide 96</vt:lpstr>
      <vt:lpstr>Slide 97</vt:lpstr>
      <vt:lpstr>merge conflicts</vt:lpstr>
      <vt:lpstr>no problem when different files are changed</vt:lpstr>
      <vt:lpstr>Slide 100</vt:lpstr>
      <vt:lpstr>Slide 101</vt:lpstr>
      <vt:lpstr>no problem if the same files are changed in different areas</vt:lpstr>
      <vt:lpstr>Slide 103</vt:lpstr>
      <vt:lpstr>Slide 104</vt:lpstr>
      <vt:lpstr>but conflict if the same files are changed in the same areas</vt:lpstr>
      <vt:lpstr>Slide 106</vt:lpstr>
      <vt:lpstr>Slide 107</vt:lpstr>
      <vt:lpstr>separators define areas</vt:lpstr>
      <vt:lpstr>Slide 109</vt:lpstr>
      <vt:lpstr>git merge does not detect semantic conflicts</vt:lpstr>
      <vt:lpstr>Slide 111</vt:lpstr>
      <vt:lpstr>Slide 112</vt:lpstr>
      <vt:lpstr>Slide 113</vt:lpstr>
      <vt:lpstr>Take notes, now!</vt:lpstr>
      <vt:lpstr>Hands on exercises</vt:lpstr>
      <vt:lpstr>Configuration management 2, advanced concepts and operations</vt:lpstr>
      <vt:lpstr>Configuration management 3, continuous integration and deployment</vt:lpstr>
      <vt:lpstr>Branches</vt:lpstr>
      <vt:lpstr>Branches are used for supporting…</vt:lpstr>
      <vt:lpstr>Branches isolate changes until they are...</vt:lpstr>
      <vt:lpstr>But we should use with care</vt:lpstr>
      <vt:lpstr>Risks of branching</vt:lpstr>
      <vt:lpstr>promiscuous— branch to branch— integration, or from master to branch, could reduce the risks</vt:lpstr>
      <vt:lpstr>Code integration is not restricted to branches in a single repository</vt:lpstr>
      <vt:lpstr>git pull (fetch + merge)  merging with remote</vt:lpstr>
      <vt:lpstr>Slide 126</vt:lpstr>
      <vt:lpstr>Slide 127</vt:lpstr>
      <vt:lpstr>Slide 128</vt:lpstr>
      <vt:lpstr>git stash  temporarily saving partial changes</vt:lpstr>
      <vt:lpstr>Slide 130</vt:lpstr>
      <vt:lpstr>Slide 131</vt:lpstr>
      <vt:lpstr>Slide 132</vt:lpstr>
      <vt:lpstr>stash area is a stack</vt:lpstr>
      <vt:lpstr>Slide 134</vt:lpstr>
      <vt:lpstr>git stash drop (pop)  git stash apply</vt:lpstr>
      <vt:lpstr>Slide 136</vt:lpstr>
      <vt:lpstr>Slide 137</vt:lpstr>
      <vt:lpstr>stash code is integrated to the working area  conflicts might arise</vt:lpstr>
      <vt:lpstr>Other code integration commands</vt:lpstr>
      <vt:lpstr>git rebase</vt:lpstr>
      <vt:lpstr>merge might complicate history</vt:lpstr>
      <vt:lpstr>Slide 142</vt:lpstr>
      <vt:lpstr>Slide 143</vt:lpstr>
      <vt:lpstr>Slide 144</vt:lpstr>
      <vt:lpstr>Slide 145</vt:lpstr>
      <vt:lpstr>interactive rebase  squash</vt:lpstr>
      <vt:lpstr>git cherry-pick</vt:lpstr>
      <vt:lpstr>Slide 148</vt:lpstr>
      <vt:lpstr>Slide 149</vt:lpstr>
      <vt:lpstr>Advanced</vt:lpstr>
      <vt:lpstr>git config</vt:lpstr>
      <vt:lpstr>git tag</vt:lpstr>
      <vt:lpstr>Slide 153</vt:lpstr>
      <vt:lpstr>git reset</vt:lpstr>
      <vt:lpstr>Commit</vt:lpstr>
      <vt:lpstr>Summary of git concepts</vt:lpstr>
      <vt:lpstr>Workflows</vt:lpstr>
      <vt:lpstr>Workflows</vt:lpstr>
      <vt:lpstr>Storage areas</vt:lpstr>
      <vt:lpstr>References</vt:lpstr>
      <vt:lpstr>File classifications</vt:lpstr>
      <vt:lpstr>Continuous  building and testing integration  deployment</vt:lpstr>
      <vt:lpstr>Slide 163</vt:lpstr>
      <vt:lpstr>Advantages and disadvantages</vt:lpstr>
      <vt:lpstr>Before integrating…</vt:lpstr>
      <vt:lpstr>Checklist</vt:lpstr>
      <vt:lpstr>Checklist</vt:lpstr>
      <vt:lpstr>Checklist</vt:lpstr>
      <vt:lpstr>Checklist</vt:lpstr>
      <vt:lpstr>Change requests and change managements</vt:lpstr>
      <vt:lpstr>Issues or change requests</vt:lpstr>
      <vt:lpstr>Take notes, now!</vt:lpstr>
      <vt:lpstr>Hands on exercises</vt:lpstr>
      <vt:lpstr>Configuration management 3</vt:lpstr>
      <vt:lpstr>CM research at CIn</vt:lpstr>
      <vt:lpstr>To do after class</vt:lpstr>
      <vt:lpstr>To do after class</vt:lpstr>
      <vt:lpstr>Questions from previous exams</vt:lpstr>
      <vt:lpstr>Software and systems engineering</vt:lpstr>
      <vt:lpstr>About me</vt:lpstr>
      <vt:lpstr>About me</vt:lpstr>
      <vt:lpstr>Slide 182</vt:lpstr>
      <vt:lpstr>How to Learn Git?</vt:lpstr>
      <vt:lpstr>Where to Get Git?</vt:lpstr>
      <vt:lpstr>How to follow along?</vt:lpstr>
      <vt:lpstr>How to follow along?</vt:lpstr>
      <vt:lpstr>Object Model</vt:lpstr>
      <vt:lpstr>Object Model: Content-Addressable Data Store</vt:lpstr>
      <vt:lpstr>Object Model: Content-Addressable Data Store</vt:lpstr>
      <vt:lpstr>Object Model: Blob (Block)</vt:lpstr>
      <vt:lpstr>Object Model: Tree (Triangle)</vt:lpstr>
      <vt:lpstr>Object Model: Tree (Triangle)</vt:lpstr>
      <vt:lpstr>Object Model: Commit (Circle)</vt:lpstr>
      <vt:lpstr>Object Model: Commit (Circle)</vt:lpstr>
      <vt:lpstr>Object Model: Commit (Circle)</vt:lpstr>
      <vt:lpstr>Object Model: Merkle Tree</vt:lpstr>
      <vt:lpstr>IMPORTANT: Commits are NOT diffs!</vt:lpstr>
      <vt:lpstr>Branches: Pointers to commits</vt:lpstr>
      <vt:lpstr>git is DISTRIBUTED version control!</vt:lpstr>
      <vt:lpstr>git switch : move between branches</vt:lpstr>
      <vt:lpstr>Working Directory, Staging, Committed</vt:lpstr>
      <vt:lpstr>Working Directory, Staging, Committed</vt:lpstr>
      <vt:lpstr>Advanced! Working Directory, Staging, Committed</vt:lpstr>
      <vt:lpstr>git status is your friend</vt:lpstr>
      <vt:lpstr>Working with Remotes</vt:lpstr>
      <vt:lpstr>Working with Remotes</vt:lpstr>
      <vt:lpstr>Slide 207</vt:lpstr>
      <vt:lpstr>Stop! Collaborate! Listen!</vt:lpstr>
      <vt:lpstr>Git Commands to Look Up</vt:lpstr>
      <vt:lpstr>Reading List</vt:lpstr>
      <vt:lpstr>Slide 211</vt:lpstr>
      <vt:lpstr>Bonus! Tags: pointers to anything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systems engineering</dc:title>
  <cp:lastModifiedBy>damorim</cp:lastModifiedBy>
  <cp:revision>1</cp:revision>
  <dcterms:modified xsi:type="dcterms:W3CDTF">2022-07-12T18:53:57Z</dcterms:modified>
</cp:coreProperties>
</file>